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67" r:id="rId2"/>
    <p:sldId id="342" r:id="rId3"/>
    <p:sldId id="324" r:id="rId4"/>
    <p:sldId id="325" r:id="rId5"/>
    <p:sldId id="326" r:id="rId6"/>
    <p:sldId id="327" r:id="rId7"/>
    <p:sldId id="328" r:id="rId8"/>
    <p:sldId id="316" r:id="rId9"/>
    <p:sldId id="343" r:id="rId10"/>
    <p:sldId id="279" r:id="rId11"/>
    <p:sldId id="274" r:id="rId12"/>
    <p:sldId id="330" r:id="rId13"/>
    <p:sldId id="331" r:id="rId14"/>
    <p:sldId id="339" r:id="rId15"/>
    <p:sldId id="332" r:id="rId16"/>
    <p:sldId id="344" r:id="rId17"/>
    <p:sldId id="275" r:id="rId18"/>
    <p:sldId id="340" r:id="rId19"/>
    <p:sldId id="345" r:id="rId20"/>
    <p:sldId id="333" r:id="rId21"/>
    <p:sldId id="334" r:id="rId22"/>
    <p:sldId id="335" r:id="rId23"/>
    <p:sldId id="336" r:id="rId24"/>
    <p:sldId id="337" r:id="rId25"/>
    <p:sldId id="338" r:id="rId26"/>
    <p:sldId id="348" r:id="rId27"/>
    <p:sldId id="311" r:id="rId28"/>
    <p:sldId id="312" r:id="rId29"/>
    <p:sldId id="313" r:id="rId30"/>
    <p:sldId id="314" r:id="rId31"/>
    <p:sldId id="346" r:id="rId32"/>
    <p:sldId id="294" r:id="rId33"/>
    <p:sldId id="341" r:id="rId34"/>
    <p:sldId id="295" r:id="rId35"/>
    <p:sldId id="296" r:id="rId36"/>
    <p:sldId id="297" r:id="rId37"/>
    <p:sldId id="298" r:id="rId38"/>
    <p:sldId id="299" r:id="rId39"/>
    <p:sldId id="347" r:id="rId40"/>
    <p:sldId id="349" r:id="rId41"/>
    <p:sldId id="318" r:id="rId42"/>
    <p:sldId id="319" r:id="rId43"/>
    <p:sldId id="351" r:id="rId44"/>
    <p:sldId id="306" r:id="rId45"/>
    <p:sldId id="289" r:id="rId46"/>
    <p:sldId id="293" r:id="rId47"/>
    <p:sldId id="307" r:id="rId48"/>
    <p:sldId id="310" r:id="rId49"/>
    <p:sldId id="308" r:id="rId50"/>
    <p:sldId id="321" r:id="rId51"/>
    <p:sldId id="355" r:id="rId52"/>
    <p:sldId id="280" r:id="rId53"/>
    <p:sldId id="315" r:id="rId54"/>
    <p:sldId id="282" r:id="rId55"/>
    <p:sldId id="283" r:id="rId56"/>
    <p:sldId id="284" r:id="rId57"/>
    <p:sldId id="281" r:id="rId58"/>
    <p:sldId id="323" r:id="rId59"/>
    <p:sldId id="356" r:id="rId60"/>
    <p:sldId id="350" r:id="rId61"/>
    <p:sldId id="352" r:id="rId62"/>
    <p:sldId id="353" r:id="rId63"/>
    <p:sldId id="354" r:id="rId6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>
      <p:cViewPr varScale="1">
        <p:scale>
          <a:sx n="102" d="100"/>
          <a:sy n="102" d="100"/>
        </p:scale>
        <p:origin x="2034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76671-29BA-4109-A32F-BCAD96B3331E}" type="datetimeFigureOut">
              <a:rPr lang="ru-RU" smtClean="0"/>
              <a:t>14.11.2019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0450A-7909-4635-ADE9-48DC5213DB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129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0450A-7909-4635-ADE9-48DC5213DB07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007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62E7-BD71-437F-8581-503361B02E2E}" type="datetimeFigureOut">
              <a:rPr lang="ru-RU" smtClean="0"/>
              <a:t>14.11.2019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C808-22FE-4BC8-8673-1AC07C024A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978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62E7-BD71-437F-8581-503361B02E2E}" type="datetimeFigureOut">
              <a:rPr lang="ru-RU" smtClean="0"/>
              <a:t>14.11.2019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C808-22FE-4BC8-8673-1AC07C024A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066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62E7-BD71-437F-8581-503361B02E2E}" type="datetimeFigureOut">
              <a:rPr lang="ru-RU" smtClean="0"/>
              <a:t>14.11.2019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C808-22FE-4BC8-8673-1AC07C024A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1552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62E7-BD71-437F-8581-503361B02E2E}" type="datetimeFigureOut">
              <a:rPr lang="ru-RU" smtClean="0"/>
              <a:t>14.11.2019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C808-22FE-4BC8-8673-1AC07C024A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9538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62E7-BD71-437F-8581-503361B02E2E}" type="datetimeFigureOut">
              <a:rPr lang="ru-RU" smtClean="0"/>
              <a:t>14.11.2019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C808-22FE-4BC8-8673-1AC07C024A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1417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62E7-BD71-437F-8581-503361B02E2E}" type="datetimeFigureOut">
              <a:rPr lang="ru-RU" smtClean="0"/>
              <a:t>14.11.2019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C808-22FE-4BC8-8673-1AC07C024A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886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62E7-BD71-437F-8581-503361B02E2E}" type="datetimeFigureOut">
              <a:rPr lang="ru-RU" smtClean="0"/>
              <a:t>14.11.2019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C808-22FE-4BC8-8673-1AC07C024A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66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62E7-BD71-437F-8581-503361B02E2E}" type="datetimeFigureOut">
              <a:rPr lang="ru-RU" smtClean="0"/>
              <a:t>14.11.2019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C808-22FE-4BC8-8673-1AC07C024A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749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62E7-BD71-437F-8581-503361B02E2E}" type="datetimeFigureOut">
              <a:rPr lang="ru-RU" smtClean="0"/>
              <a:t>14.11.2019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C808-22FE-4BC8-8673-1AC07C024A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03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62E7-BD71-437F-8581-503361B02E2E}" type="datetimeFigureOut">
              <a:rPr lang="ru-RU" smtClean="0"/>
              <a:t>14.11.2019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C808-22FE-4BC8-8673-1AC07C024A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6851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62E7-BD71-437F-8581-503361B02E2E}" type="datetimeFigureOut">
              <a:rPr lang="ru-RU" smtClean="0"/>
              <a:t>14.11.2019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C808-22FE-4BC8-8673-1AC07C024A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038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462E7-BD71-437F-8581-503361B02E2E}" type="datetimeFigureOut">
              <a:rPr lang="ru-RU" smtClean="0"/>
              <a:t>14.11.2019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CC808-22FE-4BC8-8673-1AC07C024A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500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gif"/><Relationship Id="rId3" Type="http://schemas.openxmlformats.org/officeDocument/2006/relationships/image" Target="../media/image31.gif"/><Relationship Id="rId7" Type="http://schemas.openxmlformats.org/officeDocument/2006/relationships/image" Target="../media/image34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gif"/><Relationship Id="rId5" Type="http://schemas.openxmlformats.org/officeDocument/2006/relationships/image" Target="../media/image48.png"/><Relationship Id="rId4" Type="http://schemas.openxmlformats.org/officeDocument/2006/relationships/image" Target="../media/image32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43.gif"/><Relationship Id="rId7" Type="http://schemas.openxmlformats.org/officeDocument/2006/relationships/image" Target="../media/image47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gif"/><Relationship Id="rId5" Type="http://schemas.openxmlformats.org/officeDocument/2006/relationships/image" Target="../media/image45.gif"/><Relationship Id="rId10" Type="http://schemas.openxmlformats.org/officeDocument/2006/relationships/image" Target="../media/image66.png"/><Relationship Id="rId4" Type="http://schemas.openxmlformats.org/officeDocument/2006/relationships/image" Target="../media/image44.gif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2.png"/><Relationship Id="rId7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Основы нейронных сетей.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Лекция – </a:t>
            </a:r>
          </a:p>
          <a:p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Проблемы обучения нейронных сетей.</a:t>
            </a:r>
          </a:p>
        </p:txBody>
      </p:sp>
    </p:spTree>
    <p:extLst>
      <p:ext uri="{BB962C8B-B14F-4D97-AF65-F5344CB8AC3E}">
        <p14:creationId xmlns:p14="http://schemas.microsoft.com/office/powerpoint/2010/main" val="913892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7794" y="226822"/>
            <a:ext cx="7986713" cy="501650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Метод градиентного спуска (</a:t>
            </a:r>
            <a:r>
              <a:rPr lang="en-US" sz="2400" b="1" dirty="0"/>
              <a:t>SGD</a:t>
            </a:r>
            <a:r>
              <a:rPr lang="ru-RU" sz="2400" b="1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72618" y="719328"/>
                <a:ext cx="6282706" cy="5876544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1700" dirty="0"/>
                  <a:t>В основе метода градиентного спуска выражение</a:t>
                </a:r>
              </a:p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dirty="0" smtClean="0">
                          <a:latin typeface="Cambria Math"/>
                        </a:rPr>
                        <m:t>𝑓</m:t>
                      </m:r>
                      <m:r>
                        <a:rPr lang="ru-RU" sz="1800" i="1" dirty="0" smtClean="0">
                          <a:latin typeface="Cambria Math"/>
                        </a:rPr>
                        <m:t>(</m:t>
                      </m:r>
                      <m:r>
                        <a:rPr lang="ru-RU" sz="1800" i="1" dirty="0" smtClean="0">
                          <a:latin typeface="Cambria Math"/>
                        </a:rPr>
                        <m:t>𝑥</m:t>
                      </m:r>
                      <m:r>
                        <a:rPr lang="ru-RU" sz="1800" i="1" dirty="0" smtClean="0">
                          <a:latin typeface="Cambria Math"/>
                        </a:rPr>
                        <m:t>)≈</m:t>
                      </m:r>
                      <m:r>
                        <a:rPr lang="ru-RU" sz="1800" i="1" dirty="0" smtClean="0">
                          <a:latin typeface="Cambria Math"/>
                        </a:rPr>
                        <m:t>𝑓</m:t>
                      </m:r>
                      <m:r>
                        <a:rPr lang="ru-RU" sz="1800" i="1" dirty="0" smtClean="0">
                          <a:latin typeface="Cambria Math"/>
                        </a:rPr>
                        <m:t>(</m:t>
                      </m:r>
                      <m:r>
                        <a:rPr lang="ru-RU" sz="1800" i="1" dirty="0" smtClean="0">
                          <a:latin typeface="Cambria Math"/>
                        </a:rPr>
                        <m:t>𝑥</m:t>
                      </m:r>
                      <m:r>
                        <a:rPr lang="ru-RU" sz="1800" i="1" dirty="0" smtClean="0">
                          <a:latin typeface="Cambria Math"/>
                        </a:rPr>
                        <m:t>∗)+</m:t>
                      </m:r>
                      <m:r>
                        <a:rPr lang="ru-RU" sz="1800" i="1" dirty="0" smtClean="0">
                          <a:latin typeface="Cambria Math"/>
                        </a:rPr>
                        <m:t>𝑓</m:t>
                      </m:r>
                      <m:r>
                        <a:rPr lang="ru-RU" sz="1800" i="1" dirty="0" smtClean="0">
                          <a:latin typeface="Cambria Math"/>
                        </a:rPr>
                        <m:t>′(</m:t>
                      </m:r>
                      <m:r>
                        <a:rPr lang="ru-RU" sz="1800" i="1" dirty="0" smtClean="0">
                          <a:latin typeface="Cambria Math"/>
                        </a:rPr>
                        <m:t>𝑥</m:t>
                      </m:r>
                      <m:r>
                        <a:rPr lang="ru-RU" sz="1800" i="1" dirty="0" smtClean="0">
                          <a:latin typeface="Cambria Math"/>
                        </a:rPr>
                        <m:t>∗)(</m:t>
                      </m:r>
                      <m:r>
                        <a:rPr lang="ru-RU" sz="1800" i="1" dirty="0" smtClean="0">
                          <a:latin typeface="Cambria Math"/>
                        </a:rPr>
                        <m:t>𝑥</m:t>
                      </m:r>
                      <m:r>
                        <a:rPr lang="ru-RU" sz="1800" i="1" dirty="0" smtClean="0">
                          <a:latin typeface="Cambria Math"/>
                        </a:rPr>
                        <m:t>−</m:t>
                      </m:r>
                      <m:r>
                        <a:rPr lang="ru-RU" sz="1800" i="1" dirty="0" smtClean="0">
                          <a:latin typeface="Cambria Math"/>
                        </a:rPr>
                        <m:t>𝑥</m:t>
                      </m:r>
                      <m:r>
                        <a:rPr lang="ru-RU" sz="1800" i="1" dirty="0" smtClean="0">
                          <a:latin typeface="Cambria Math"/>
                        </a:rPr>
                        <m:t>∗).</m:t>
                      </m:r>
                    </m:oMath>
                  </m:oMathPara>
                </a14:m>
                <a:endParaRPr lang="ru-RU" sz="1800" dirty="0"/>
              </a:p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800" dirty="0"/>
                  <a:t>В многомерном случае</a:t>
                </a:r>
              </a:p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1800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 dirty="0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ru-RU" sz="1800" i="1" dirty="0" smtClean="0">
                        <a:latin typeface="Cambria Math"/>
                      </a:rPr>
                      <m:t>≈</m:t>
                    </m:r>
                    <m:r>
                      <a:rPr lang="ru-RU" sz="1800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 dirty="0" smtClean="0">
                            <a:latin typeface="Cambria Math"/>
                          </a:rPr>
                          <m:t>𝑥</m:t>
                        </m:r>
                        <m:r>
                          <a:rPr lang="ru-RU" sz="1800" i="1" dirty="0" smtClean="0">
                            <a:latin typeface="Cambria Math"/>
                          </a:rPr>
                          <m:t>∗</m:t>
                        </m:r>
                      </m:e>
                    </m:d>
                    <m:r>
                      <a:rPr lang="ru-RU" sz="1800" i="1" dirty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1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800" i="0" dirty="0" smtClean="0">
                                <a:latin typeface="Cambria Math"/>
                              </a:rPr>
                              <m:t>𝛻</m:t>
                            </m:r>
                            <m:r>
                              <a:rPr lang="ru-RU" sz="1800" i="1" dirty="0">
                                <a:latin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ru-RU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800" i="1" dirty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ru-RU" sz="1800" i="1" dirty="0">
                                    <a:latin typeface="Cambria Math"/>
                                  </a:rPr>
                                  <m:t>∗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ru-RU" sz="1800" i="1" dirty="0" smtClean="0">
                            <a:latin typeface="Cambria Math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 dirty="0" smtClean="0">
                            <a:latin typeface="Cambria Math"/>
                          </a:rPr>
                          <m:t>𝑥</m:t>
                        </m:r>
                        <m:r>
                          <a:rPr lang="ru-RU" sz="1800" i="1" dirty="0">
                            <a:latin typeface="Cambria Math"/>
                          </a:rPr>
                          <m:t>−</m:t>
                        </m:r>
                        <m:r>
                          <a:rPr lang="ru-RU" sz="1800" i="1" dirty="0">
                            <a:latin typeface="Cambria Math"/>
                          </a:rPr>
                          <m:t>𝑥</m:t>
                        </m:r>
                        <m:r>
                          <a:rPr lang="ru-RU" sz="1800" i="1" dirty="0">
                            <a:latin typeface="Cambria Math"/>
                          </a:rPr>
                          <m:t>∗</m:t>
                        </m:r>
                      </m:e>
                    </m:d>
                  </m:oMath>
                </a14:m>
                <a:r>
                  <a:rPr lang="ru-RU" sz="1800" dirty="0"/>
                  <a:t> </a:t>
                </a:r>
              </a:p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1800" dirty="0">
                        <a:latin typeface="Cambria Math"/>
                      </a:rPr>
                      <m:t>𝛻</m:t>
                    </m:r>
                    <m:r>
                      <a:rPr lang="ru-RU" sz="1800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/>
                          </a:rPr>
                          <m:t>𝜕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ru-RU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ru-RU" sz="1800" b="0" i="1" dirty="0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latin typeface="Cambria Math"/>
                          </a:rPr>
                          <m:t>𝜕</m:t>
                        </m:r>
                      </m:num>
                      <m:den>
                        <m:r>
                          <a:rPr lang="en-US" sz="1800" i="1" dirty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ru-RU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ru-RU" sz="1800" b="0" i="1" dirty="0" smtClean="0">
                        <a:latin typeface="Cambria Math"/>
                      </a:rPr>
                      <m:t>+</m:t>
                    </m:r>
                    <m:r>
                      <a:rPr lang="en-US" sz="1800" b="0" i="1" dirty="0" smtClean="0">
                        <a:latin typeface="Cambria Math"/>
                      </a:rPr>
                      <m:t>…+</m:t>
                    </m:r>
                    <m:f>
                      <m:f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latin typeface="Cambria Math"/>
                          </a:rPr>
                          <m:t>𝜕</m:t>
                        </m:r>
                      </m:num>
                      <m:den>
                        <m:r>
                          <a:rPr lang="en-US" sz="1800" i="1" dirty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ru-RU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𝑥</m:t>
                    </m:r>
                    <m:r>
                      <a:rPr lang="en-US" sz="1800" b="0" i="1" dirty="0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ru-RU" sz="1800" dirty="0">
                        <a:latin typeface="Cambria Math"/>
                      </a:rPr>
                      <m:t>𝛻</m:t>
                    </m:r>
                    <m:r>
                      <a:rPr lang="ru-RU" sz="1800" i="1" dirty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 dirty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1800" b="0" i="1" dirty="0" smtClean="0">
                        <a:latin typeface="Cambria Math"/>
                      </a:rPr>
                      <m:t>=(</m:t>
                    </m:r>
                    <m:f>
                      <m:f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latin typeface="Cambria Math"/>
                          </a:rPr>
                          <m:t>𝜕</m:t>
                        </m:r>
                        <m:r>
                          <a:rPr lang="en-US" sz="1800" b="0" i="1" dirty="0" smtClean="0">
                            <a:latin typeface="Cambria Math"/>
                          </a:rPr>
                          <m:t>𝑓</m:t>
                        </m:r>
                      </m:num>
                      <m:den>
                        <m:r>
                          <a:rPr lang="en-US" sz="1800" i="1" dirty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ru-RU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dirty="0" smtClean="0">
                        <a:latin typeface="Cambria Math"/>
                      </a:rPr>
                      <m:t>,…,</m:t>
                    </m:r>
                    <m:f>
                      <m:f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latin typeface="Cambria Math"/>
                          </a:rPr>
                          <m:t>𝜕</m:t>
                        </m:r>
                        <m:r>
                          <a:rPr lang="en-US" sz="1800" i="1" dirty="0">
                            <a:latin typeface="Cambria Math"/>
                          </a:rPr>
                          <m:t>𝑓</m:t>
                        </m:r>
                      </m:num>
                      <m:den>
                        <m:r>
                          <a:rPr lang="en-US" sz="1800" i="1" dirty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ru-RU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en-US" sz="1800" b="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800" dirty="0"/>
                  <a:t>Критерий является достаточным в случае выпуклой функции, во многом из-за этого для выпуклых функций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1700" dirty="0"/>
                  <a:t>Пример квадратичной функции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1800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 dirty="0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ru-RU" sz="1800" i="1" dirty="0" smtClean="0">
                        <a:latin typeface="Cambria Math"/>
                      </a:rPr>
                      <m:t>=</m:t>
                    </m:r>
                    <m:r>
                      <a:rPr lang="ru-RU" sz="1800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ru-RU" sz="1800" i="1" dirty="0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ru-RU" sz="1800" i="1" dirty="0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 err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 dirty="0" err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ru-RU" sz="1800" i="1" dirty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ru-RU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800" i="1" dirty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ru-RU" sz="1800" i="1" dirty="0">
                            <a:latin typeface="Cambria Math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sz="1800" b="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800" i="1" dirty="0">
                            <a:latin typeface="Cambria Math"/>
                          </a:rPr>
                          <m:t>𝑖</m:t>
                        </m:r>
                        <m:r>
                          <a:rPr lang="en-US" sz="1800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/>
                          </a:rPr>
                          <m:t>𝑗</m:t>
                        </m:r>
                        <m:r>
                          <a:rPr lang="en-US" sz="1800" b="0" i="1" dirty="0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1800" b="0" i="1" dirty="0" smtClean="0"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ru-RU" sz="1800" i="1" dirty="0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 dirty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ru-RU" sz="1800" i="1" dirty="0" smtClean="0">
                        <a:latin typeface="Cambria Math"/>
                      </a:rPr>
                      <m:t> </m:t>
                    </m:r>
                    <m:r>
                      <a:rPr lang="en-US" sz="1800" b="0" i="1" dirty="0" smtClean="0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800" i="1" dirty="0">
                            <a:latin typeface="Cambria Math"/>
                          </a:rPr>
                          <m:t>𝑖</m:t>
                        </m:r>
                        <m:r>
                          <a:rPr lang="en-US" sz="1800" i="1" dirty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1800" i="1" dirty="0"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ru-RU" sz="180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80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ru-RU" sz="1800" i="1" dirty="0">
                        <a:latin typeface="Cambria Math"/>
                      </a:rPr>
                      <m:t>+</m:t>
                    </m:r>
                    <m:r>
                      <a:rPr lang="ru-RU" sz="1800" i="1" dirty="0">
                        <a:latin typeface="Cambria Math"/>
                      </a:rPr>
                      <m:t>𝑐</m:t>
                    </m:r>
                  </m:oMath>
                </a14:m>
                <a:r>
                  <a:rPr lang="ru-RU" sz="1800" b="0" i="1" dirty="0">
                    <a:latin typeface="Cambria Math"/>
                  </a:rPr>
                  <a:t>=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1800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1800" b="0" i="1" dirty="0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sz="1800" b="0" i="1" dirty="0" smtClean="0">
                        <a:latin typeface="Cambria Math"/>
                      </a:rPr>
                      <m:t>𝐴𝑥</m:t>
                    </m:r>
                    <m:r>
                      <a:rPr lang="en-US" sz="1800" b="0" i="1" dirty="0" smtClean="0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𝑏</m:t>
                        </m:r>
                      </m:e>
                      <m:sup>
                        <m:r>
                          <a:rPr lang="en-US" sz="1800" b="0" i="1" dirty="0" smtClean="0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sz="1800" b="0" i="1" dirty="0" smtClean="0">
                        <a:latin typeface="Cambria Math"/>
                      </a:rPr>
                      <m:t>𝑥</m:t>
                    </m:r>
                    <m:r>
                      <a:rPr lang="en-US" sz="1800" b="0" i="1" dirty="0" smtClean="0">
                        <a:latin typeface="Cambria Math"/>
                      </a:rPr>
                      <m:t>+</m:t>
                    </m:r>
                    <m:r>
                      <a:rPr lang="en-US" sz="1800" b="0" i="1" dirty="0" smtClean="0">
                        <a:latin typeface="Cambria Math"/>
                      </a:rPr>
                      <m:t>𝑐</m:t>
                    </m:r>
                  </m:oMath>
                </a14:m>
                <a:r>
                  <a:rPr lang="ru-RU" sz="1800" dirty="0"/>
                  <a:t>,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где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/>
                      </a:rPr>
                      <m:t> </m:t>
                    </m:r>
                    <m:r>
                      <a:rPr lang="ru-RU" sz="1600" i="1" dirty="0" smtClean="0">
                        <a:latin typeface="Cambria Math"/>
                      </a:rPr>
                      <m:t>𝑥</m:t>
                    </m:r>
                    <m:r>
                      <a:rPr lang="ru-RU" sz="160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 dirty="0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1600" i="1" dirty="0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1600" i="1" dirty="0" smtClean="0">
                                <a:latin typeface="Cambria Math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ru-RU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 dirty="0" err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1600" i="1" dirty="0" err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ru-RU" sz="1600" i="1" dirty="0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ru-RU" sz="1600" dirty="0"/>
                  <a:t>, 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/>
                      </a:rPr>
                      <m:t>𝑏</m:t>
                    </m:r>
                    <m:r>
                      <a:rPr lang="ru-RU" sz="160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 dirty="0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ru-RU" sz="1600" i="1" dirty="0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1600" i="1" dirty="0" smtClean="0">
                                <a:latin typeface="Cambria Math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 dirty="0" err="1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ru-RU" sz="1600" i="1" dirty="0" err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ru-RU" sz="1600" i="1" dirty="0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ru-RU" sz="1600" dirty="0"/>
                  <a:t>, A — матрица, у которой на пересечении 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ru-RU" sz="1600" dirty="0"/>
                  <a:t> строки и 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/>
                      </a:rPr>
                      <m:t>𝑗</m:t>
                    </m:r>
                    <m:r>
                      <a:rPr lang="en-US" sz="16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ru-RU" sz="1600" dirty="0"/>
                  <a:t>столбца стоит величина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/>
                      </a:rPr>
                      <m:t>1</m:t>
                    </m:r>
                    <m:r>
                      <a:rPr lang="ru-RU" sz="1600" i="1" dirty="0">
                        <a:latin typeface="Cambria Math"/>
                      </a:rPr>
                      <m:t>/</m:t>
                    </m:r>
                    <m:r>
                      <a:rPr lang="ru-RU" sz="1600" i="1" dirty="0" smtClean="0">
                        <a:latin typeface="Cambria Math"/>
                      </a:rPr>
                      <m:t>2(</m:t>
                    </m:r>
                    <m:sSub>
                      <m:sSubPr>
                        <m:ctrlPr>
                          <a:rPr lang="ru-RU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 dirty="0" err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ru-RU" sz="1600" i="1" dirty="0" err="1" smtClean="0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ru-RU" sz="1600" i="1" dirty="0" err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ru-RU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 dirty="0" err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ru-RU" sz="1600" i="1" dirty="0" err="1" smtClean="0">
                            <a:latin typeface="Cambria Math"/>
                          </a:rPr>
                          <m:t>𝑗𝑖</m:t>
                        </m:r>
                      </m:sub>
                    </m:sSub>
                    <m:r>
                      <a:rPr lang="ru-RU" sz="16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ru-RU" sz="1600" dirty="0"/>
                  <a:t> (A симметричная)</a:t>
                </a:r>
                <a:r>
                  <a:rPr lang="en-US" sz="1600" dirty="0"/>
                  <a:t>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1700" dirty="0"/>
                  <a:t>Градиент квадратичной функции</a:t>
                </a:r>
                <a:r>
                  <a:rPr lang="ru-RU" sz="1800" dirty="0"/>
                  <a:t/>
                </a:r>
                <a:br>
                  <a:rPr lang="ru-RU" sz="18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sz="1800"/>
                      <m:t>∇</m:t>
                    </m:r>
                    <m:r>
                      <m:rPr>
                        <m:nor/>
                      </m:rPr>
                      <a:rPr lang="ru-RU" sz="1800"/>
                      <m:t>f</m:t>
                    </m:r>
                    <m:r>
                      <m:rPr>
                        <m:nor/>
                      </m:rPr>
                      <a:rPr lang="ru-RU" sz="1800"/>
                      <m:t>(</m:t>
                    </m:r>
                    <m:r>
                      <m:rPr>
                        <m:nor/>
                      </m:rPr>
                      <a:rPr lang="ru-RU" sz="1800"/>
                      <m:t>x</m:t>
                    </m:r>
                    <m:r>
                      <m:rPr>
                        <m:nor/>
                      </m:rPr>
                      <a:rPr lang="ru-RU" sz="1800"/>
                      <m:t>)=</m:t>
                    </m:r>
                    <m:r>
                      <m:rPr>
                        <m:nor/>
                      </m:rPr>
                      <a:rPr lang="ru-RU" sz="1800"/>
                      <m:t>Ax</m:t>
                    </m:r>
                    <m:r>
                      <m:rPr>
                        <m:nor/>
                      </m:rPr>
                      <a:rPr lang="ru-RU" sz="1800"/>
                      <m:t>−</m:t>
                    </m:r>
                    <m:r>
                      <m:rPr>
                        <m:nor/>
                      </m:rPr>
                      <a:rPr lang="ru-RU" sz="1800"/>
                      <m:t>b</m:t>
                    </m:r>
                  </m:oMath>
                </a14:m>
                <a:endParaRPr lang="ru-RU" sz="1700" dirty="0"/>
              </a:p>
              <a:p>
                <a:r>
                  <a:rPr lang="ru-RU" sz="1800" i="1" dirty="0"/>
                  <a:t>Пусть требуется найти 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𝑥</m:t>
                        </m:r>
                      </m:e>
                    </m:bar>
                  </m:oMath>
                </a14:m>
                <a:r>
                  <a:rPr lang="ru-RU" sz="1800" i="1" dirty="0"/>
                  <a:t> такую, что </a:t>
                </a:r>
                <a14:m>
                  <m:oMath xmlns:m="http://schemas.openxmlformats.org/officeDocument/2006/math">
                    <m:r>
                      <a:rPr lang="ru-RU" sz="1800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ru-RU" sz="1800" i="1" dirty="0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18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</m:bar>
                      </m:e>
                    </m:d>
                    <m:r>
                      <a:rPr lang="ru-RU" sz="1800" i="1" dirty="0" smtClean="0">
                        <a:latin typeface="Cambria Math"/>
                      </a:rPr>
                      <m:t>&lt;</m:t>
                    </m:r>
                    <m:r>
                      <a:rPr lang="ru-RU" sz="1800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 dirty="0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ru-RU" sz="1800" i="1" dirty="0" smtClean="0">
                        <a:latin typeface="Cambria Math"/>
                      </a:rPr>
                      <m:t>. </m:t>
                    </m:r>
                    <m:r>
                      <a:rPr lang="en-US" sz="1800" b="0" i="0" dirty="0" smtClean="0">
                        <a:latin typeface="Cambria Math"/>
                      </a:rPr>
                      <m:t>, </m:t>
                    </m:r>
                  </m:oMath>
                </a14:m>
                <a:r>
                  <a:rPr lang="ru-RU" sz="1800" b="0" i="0" dirty="0">
                    <a:latin typeface="+mj-lt"/>
                  </a:rPr>
                  <a:t>тогда</a:t>
                </a:r>
                <a:endParaRPr lang="en-US" sz="1800" dirty="0"/>
              </a:p>
              <a:p>
                <a:pPr marL="0" indent="0" algn="ctr">
                  <a:buNone/>
                </a:pPr>
                <a:r>
                  <a:rPr lang="ru-RU" sz="1800" dirty="0"/>
                  <a:t> </a:t>
                </a:r>
                <a14:m>
                  <m:oMath xmlns:m="http://schemas.openxmlformats.org/officeDocument/2006/math">
                    <m:r>
                      <a:rPr lang="ru-RU" sz="1800" i="1" dirty="0" smtClean="0">
                        <a:latin typeface="Cambria Math"/>
                      </a:rPr>
                      <m:t>𝑓</m:t>
                    </m:r>
                    <m:r>
                      <a:rPr lang="ru-RU" sz="1800" i="1" dirty="0" smtClean="0">
                        <a:latin typeface="Cambria Math"/>
                      </a:rPr>
                      <m:t>(</m:t>
                    </m:r>
                    <m:bar>
                      <m:barPr>
                        <m:pos m:val="top"/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𝑥</m:t>
                        </m:r>
                      </m:e>
                    </m:bar>
                    <m:r>
                      <a:rPr lang="ru-RU" sz="1800" i="1" dirty="0" smtClean="0">
                        <a:latin typeface="Cambria Math"/>
                      </a:rPr>
                      <m:t>)≈</m:t>
                    </m:r>
                    <m:r>
                      <a:rPr lang="ru-RU" sz="1800" i="1" dirty="0" smtClean="0">
                        <a:latin typeface="Cambria Math"/>
                      </a:rPr>
                      <m:t>𝑓</m:t>
                    </m:r>
                    <m:r>
                      <a:rPr lang="ru-RU" sz="1800" i="1" dirty="0" smtClean="0">
                        <a:latin typeface="Cambria Math"/>
                      </a:rPr>
                      <m:t>(</m:t>
                    </m:r>
                    <m:r>
                      <a:rPr lang="ru-RU" sz="1800" i="1" dirty="0" smtClean="0">
                        <a:latin typeface="Cambria Math"/>
                      </a:rPr>
                      <m:t>𝑥</m:t>
                    </m:r>
                    <m:r>
                      <a:rPr lang="ru-RU" sz="1800" i="1" dirty="0" smtClean="0">
                        <a:latin typeface="Cambria Math"/>
                      </a:rPr>
                      <m:t>)+</m:t>
                    </m:r>
                    <m:r>
                      <a:rPr lang="ru-RU" sz="1800" i="0" dirty="0">
                        <a:latin typeface="Cambria Math"/>
                      </a:rPr>
                      <m:t>𝛻</m:t>
                    </m:r>
                    <m:r>
                      <a:rPr lang="ru-RU" sz="1800" i="1" dirty="0">
                        <a:latin typeface="Cambria Math"/>
                      </a:rPr>
                      <m:t>𝑓</m:t>
                    </m:r>
                    <m:r>
                      <a:rPr lang="ru-RU" sz="1800" i="1" dirty="0">
                        <a:latin typeface="Cambria Math"/>
                      </a:rPr>
                      <m:t>(</m:t>
                    </m:r>
                    <m:r>
                      <a:rPr lang="ru-RU" sz="1800" i="1" dirty="0">
                        <a:latin typeface="Cambria Math"/>
                      </a:rPr>
                      <m:t>𝑥</m:t>
                    </m:r>
                    <m:r>
                      <a:rPr lang="ru-RU" sz="1800" i="1" dirty="0">
                        <a:latin typeface="Cambria Math"/>
                      </a:rPr>
                      <m:t>)</m:t>
                    </m:r>
                    <m:r>
                      <a:rPr lang="ru-RU" sz="1800" i="1" dirty="0">
                        <a:latin typeface="Cambria Math"/>
                      </a:rPr>
                      <m:t>𝑇</m:t>
                    </m:r>
                    <m:r>
                      <a:rPr lang="ru-RU" sz="1800" i="1" dirty="0">
                        <a:latin typeface="Cambria Math"/>
                      </a:rPr>
                      <m:t>(</m:t>
                    </m:r>
                    <m:bar>
                      <m:barPr>
                        <m:pos m:val="top"/>
                        <m:ctrlPr>
                          <a:rPr lang="ru-RU" sz="1800" i="1" dirty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𝑥</m:t>
                        </m:r>
                      </m:e>
                    </m:bar>
                    <m:r>
                      <a:rPr lang="ru-RU" sz="1800" i="1" dirty="0">
                        <a:latin typeface="Cambria Math"/>
                      </a:rPr>
                      <m:t>−</m:t>
                    </m:r>
                    <m:r>
                      <a:rPr lang="ru-RU" sz="1800" i="1" dirty="0">
                        <a:latin typeface="Cambria Math"/>
                      </a:rPr>
                      <m:t>𝑥</m:t>
                    </m:r>
                    <m:r>
                      <a:rPr lang="ru-RU" sz="1800" i="1" dirty="0">
                        <a:latin typeface="Cambria Math"/>
                      </a:rPr>
                      <m:t>). 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ru-RU" sz="1800" dirty="0"/>
                  <a:t>Если взять 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ru-RU" sz="1800" i="1" dirty="0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𝑥</m:t>
                        </m:r>
                      </m:e>
                    </m:bar>
                    <m:r>
                      <a:rPr lang="ru-RU" sz="1800" i="1" dirty="0" smtClean="0">
                        <a:latin typeface="Cambria Math"/>
                      </a:rPr>
                      <m:t>=</m:t>
                    </m:r>
                    <m:r>
                      <a:rPr lang="ru-RU" sz="1800" i="1" dirty="0" smtClean="0">
                        <a:latin typeface="Cambria Math"/>
                      </a:rPr>
                      <m:t>𝑥</m:t>
                    </m:r>
                    <m:r>
                      <a:rPr lang="ru-RU" sz="1800" i="1" dirty="0" smtClean="0">
                        <a:latin typeface="Cambria Math"/>
                      </a:rPr>
                      <m:t>−</m:t>
                    </m:r>
                    <m:r>
                      <a:rPr lang="ru-RU" sz="1800" i="1" dirty="0" smtClean="0">
                        <a:latin typeface="Cambria Math"/>
                      </a:rPr>
                      <m:t>𝛼</m:t>
                    </m:r>
                    <m:r>
                      <a:rPr lang="ru-RU" sz="1800" i="0" dirty="0">
                        <a:latin typeface="Cambria Math"/>
                      </a:rPr>
                      <m:t>𝛻</m:t>
                    </m:r>
                    <m:r>
                      <a:rPr lang="ru-RU" sz="1800" i="1" dirty="0">
                        <a:latin typeface="Cambria Math"/>
                      </a:rPr>
                      <m:t>𝑓</m:t>
                    </m:r>
                    <m:r>
                      <a:rPr lang="ru-RU" sz="1800" i="1" dirty="0">
                        <a:latin typeface="Cambria Math"/>
                      </a:rPr>
                      <m:t>(</m:t>
                    </m:r>
                    <m:r>
                      <a:rPr lang="ru-RU" sz="1800" i="1" dirty="0">
                        <a:latin typeface="Cambria Math"/>
                      </a:rPr>
                      <m:t>𝑥</m:t>
                    </m:r>
                    <m:r>
                      <a:rPr lang="ru-RU" sz="1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/>
                  <a:t>, α&gt;0 то мы получим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dirty="0" smtClean="0">
                          <a:latin typeface="Cambria Math"/>
                        </a:rPr>
                        <m:t>𝑓</m:t>
                      </m:r>
                      <m:r>
                        <a:rPr lang="ru-RU" sz="1800" i="1" dirty="0" smtClean="0">
                          <a:latin typeface="Cambria Math"/>
                        </a:rPr>
                        <m:t>(</m:t>
                      </m:r>
                      <m:bar>
                        <m:barPr>
                          <m:pos m:val="top"/>
                          <m:ctrlPr>
                            <a:rPr lang="ru-RU" sz="1800" i="1" dirty="0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1800" b="0" i="1" dirty="0" smtClean="0">
                              <a:latin typeface="Cambria Math"/>
                            </a:rPr>
                            <m:t>𝑥</m:t>
                          </m:r>
                        </m:e>
                      </m:bar>
                      <m:r>
                        <a:rPr lang="ru-RU" sz="1800" i="1" dirty="0" smtClean="0">
                          <a:latin typeface="Cambria Math"/>
                        </a:rPr>
                        <m:t>)≈</m:t>
                      </m:r>
                      <m:r>
                        <a:rPr lang="ru-RU" sz="1800" i="1" dirty="0" smtClean="0">
                          <a:latin typeface="Cambria Math"/>
                        </a:rPr>
                        <m:t>𝑓</m:t>
                      </m:r>
                      <m:r>
                        <a:rPr lang="ru-RU" sz="1800" i="1" dirty="0" smtClean="0">
                          <a:latin typeface="Cambria Math"/>
                        </a:rPr>
                        <m:t>(</m:t>
                      </m:r>
                      <m:r>
                        <a:rPr lang="ru-RU" sz="1800" i="1" dirty="0" smtClean="0">
                          <a:latin typeface="Cambria Math"/>
                        </a:rPr>
                        <m:t>𝑥</m:t>
                      </m:r>
                      <m:r>
                        <a:rPr lang="ru-RU" sz="1800" i="1" dirty="0" smtClean="0">
                          <a:latin typeface="Cambria Math"/>
                        </a:rPr>
                        <m:t>)−</m:t>
                      </m:r>
                      <m:r>
                        <a:rPr lang="ru-RU" sz="1800" i="1" dirty="0" smtClean="0">
                          <a:latin typeface="Cambria Math"/>
                        </a:rPr>
                        <m:t>𝛼</m:t>
                      </m:r>
                      <m:sSubSup>
                        <m:sSubSup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ru-RU" sz="18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0" dirty="0">
                                  <a:latin typeface="Cambria Math"/>
                                </a:rPr>
                                <m:t>𝛻</m:t>
                              </m:r>
                              <m:r>
                                <a:rPr lang="ru-RU" sz="1800" i="1" dirty="0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ru-RU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 dirty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800" b="0" i="1" dirty="0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ru-RU" sz="1800" i="1" dirty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ru-RU" sz="1800" i="1" dirty="0">
                          <a:latin typeface="Cambria Math"/>
                        </a:rPr>
                        <m:t>&lt;</m:t>
                      </m:r>
                      <m:r>
                        <a:rPr lang="ru-RU" sz="1800" i="1" dirty="0">
                          <a:latin typeface="Cambria Math"/>
                        </a:rPr>
                        <m:t>𝑓</m:t>
                      </m:r>
                      <m:r>
                        <a:rPr lang="ru-RU" sz="1800" i="1" dirty="0">
                          <a:latin typeface="Cambria Math"/>
                        </a:rPr>
                        <m:t>(</m:t>
                      </m:r>
                      <m:r>
                        <a:rPr lang="ru-RU" sz="1800" i="1" dirty="0">
                          <a:latin typeface="Cambria Math"/>
                        </a:rPr>
                        <m:t>𝑥</m:t>
                      </m:r>
                      <m:r>
                        <a:rPr lang="ru-RU" sz="1800" i="1" dirty="0">
                          <a:latin typeface="Cambria Math"/>
                        </a:rPr>
                        <m:t>).</m:t>
                      </m:r>
                    </m:oMath>
                  </m:oMathPara>
                </a14:m>
                <a:endParaRPr lang="ru-RU" sz="1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618" y="719328"/>
                <a:ext cx="6282706" cy="5876544"/>
              </a:xfrm>
              <a:blipFill>
                <a:blip r:embed="rId2"/>
                <a:stretch>
                  <a:fillRect l="-582" t="-104" r="-97" b="-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000715" y="2188105"/>
            <a:ext cx="1956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Выпуклая функция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54175" y="3940172"/>
            <a:ext cx="1956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Пример вогнутой функции</a:t>
            </a:r>
          </a:p>
        </p:txBody>
      </p:sp>
      <p:pic>
        <p:nvPicPr>
          <p:cNvPr id="1026" name="Picture 2" descr="https://habrastorage.org/webt/ce/ll/xe/cellxe-4abtm7a9ubxjv1ozdpq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715" y="615124"/>
            <a:ext cx="1528201" cy="153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habrastorage.org/webt/u0/mk/o8/u0mko8_mqkymci1jfhcv92g73k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175" y="2526659"/>
            <a:ext cx="1419620" cy="139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habrastorage.org/webt/o-/cy/lb/o-cylbymqoboderivp7kugha4y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947" y="4526915"/>
            <a:ext cx="2356404" cy="185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571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7794" y="226822"/>
            <a:ext cx="7986713" cy="501650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Метод градиентного спуска </a:t>
            </a:r>
            <a:r>
              <a:rPr lang="en-US" sz="2400" b="1" dirty="0"/>
              <a:t>(SGD)</a:t>
            </a:r>
            <a:endParaRPr lang="ru-RU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72618" y="719328"/>
                <a:ext cx="6075426" cy="587654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ru-RU" sz="1600" dirty="0"/>
                  <a:t>Основной метод оптимизации – метод градиентного спуска!. То есть надо найти такие значения весов, при которых ошибка была бы минимальна.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 Рассмотрим функцию потерь  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</m:acc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)=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1600" b="0" i="1" smtClean="0">
                        <a:latin typeface="Cambria Math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sz="1600" dirty="0"/>
                  <a:t>.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вектор антиградиента будет указывать на направление, в котором функция </a:t>
                </a:r>
                <a:r>
                  <a:rPr lang="en-US" sz="1600" dirty="0"/>
                  <a:t>E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1600" i="1">
                        <a:latin typeface="Cambria Math"/>
                        <a:ea typeface="Cambria Math"/>
                      </a:rPr>
                      <m:t>𝑤</m:t>
                    </m:r>
                    <m:r>
                      <a:rPr lang="en-US" sz="16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ru-RU" sz="1600" dirty="0"/>
                  <a:t>бывает быстрее всего. </a:t>
                </a:r>
                <a:endParaRPr lang="en-US" sz="16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  <a:ea typeface="Cambria Math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  <a:ea typeface="Cambria Math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𝜂𝛻</m:t>
                      </m:r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𝐸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/>
                                      <a:ea typeface="Cambria Math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где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ru-RU" sz="1600" dirty="0"/>
                  <a:t> – шаг градиента (скорость обучения нейронной сети).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1600" dirty="0"/>
                  <a:t> Градиентный спуск соответствует МНК: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smtClean="0">
                            <a:latin typeface="Cambria Math"/>
                          </a:rPr>
                          <m:t>𝜕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𝐸</m:t>
                        </m:r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𝑤</m:t>
                        </m:r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num>
                      <m:den>
                        <m:r>
                          <a:rPr lang="en-US" sz="160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/>
                          </a:rPr>
                          <m:t>𝜕</m:t>
                        </m:r>
                      </m:num>
                      <m:den>
                        <m:r>
                          <a:rPr lang="en-US" sz="1600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𝑦</m:t>
                        </m:r>
                        <m:r>
                          <a:rPr lang="en-US" sz="1600" b="0" i="1" smtClean="0">
                            <a:latin typeface="Cambria Math"/>
                          </a:rPr>
                          <m:t>−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d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endParaRPr lang="ru-RU" sz="16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Чем ближе значения градиента к экстремуму, тем меньше абсолютные значения градиента. В точке каждого экстремума значения градиента нулевые!.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1600" dirty="0"/>
                  <a:t>При градиентном спуске больше всего изменяется тот параметр, который имеет самую большую по модулю производную.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1600" dirty="0"/>
                  <a:t> В дискретном случае все осложняется необходимостью достичь нуля.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1600" dirty="0"/>
                  <a:t> Самый важный параметр градиентного спуска – это скорость обучения. </a:t>
                </a:r>
                <a:endParaRPr lang="en-US" sz="14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618" y="719328"/>
                <a:ext cx="6075426" cy="5876544"/>
              </a:xfrm>
              <a:blipFill rotWithShape="1">
                <a:blip r:embed="rId2"/>
                <a:stretch>
                  <a:fillRect l="-502" r="-1204" b="-25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044" y="876300"/>
            <a:ext cx="2244852" cy="224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76288" y="3133344"/>
            <a:ext cx="19568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Разность значений между точками тем меньше, чем ближе к минимуму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97" y="3904350"/>
            <a:ext cx="2070700" cy="20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736080" y="5888736"/>
            <a:ext cx="1956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Пример «плохой» функции, много минимумов</a:t>
            </a:r>
          </a:p>
        </p:txBody>
      </p:sp>
    </p:spTree>
    <p:extLst>
      <p:ext uri="{BB962C8B-B14F-4D97-AF65-F5344CB8AC3E}">
        <p14:creationId xmlns:p14="http://schemas.microsoft.com/office/powerpoint/2010/main" val="1014015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8940" y="300010"/>
            <a:ext cx="7986713" cy="369294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Метод градиентного спуска. Разновидности метода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64349" y="669304"/>
                <a:ext cx="8295894" cy="6061434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600"/>
                  </a:spcBef>
                  <a:buNone/>
                </a:pPr>
                <a:r>
                  <a:rPr lang="ru-RU" sz="1700" dirty="0"/>
                  <a:t>В теории обычно предполагается выбор шага по условию (отображению) </a:t>
                </a:r>
                <a:r>
                  <a:rPr lang="ru-RU" sz="1700" dirty="0" err="1"/>
                  <a:t>Липшеца</a:t>
                </a:r>
                <a:r>
                  <a:rPr lang="ru-RU" sz="1700" dirty="0"/>
                  <a:t>: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700" i="1" dirty="0">
                        <a:latin typeface="Cambria Math"/>
                        <a:ea typeface="Cambria Math"/>
                      </a:rPr>
                      <m:t>η</m:t>
                    </m:r>
                    <m:r>
                      <a:rPr lang="ru-RU" sz="1700" i="1" dirty="0">
                        <a:latin typeface="Cambria Math"/>
                      </a:rPr>
                      <m:t>&lt;2/</m:t>
                    </m:r>
                    <m:r>
                      <a:rPr lang="ru-RU" sz="1700" i="1" dirty="0">
                        <a:latin typeface="Cambria Math"/>
                      </a:rPr>
                      <m:t>𝐿</m:t>
                    </m:r>
                    <m:r>
                      <a:rPr lang="ru-RU" sz="17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ru-RU" sz="1700" dirty="0"/>
                  <a:t> где </a:t>
                </a:r>
                <a:r>
                  <a:rPr lang="en-US" sz="1700" dirty="0"/>
                  <a:t>L </a:t>
                </a:r>
                <a:r>
                  <a:rPr lang="ru-RU" sz="1700" dirty="0"/>
                  <a:t>такое, что для всех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700" b="0" i="1" dirty="0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170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17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700" b="0" i="1" dirty="0" smtClean="0">
                            <a:latin typeface="Cambria Math"/>
                          </a:rPr>
                          <m:t>𝑘</m:t>
                        </m:r>
                        <m:r>
                          <a:rPr lang="en-US" sz="1700" b="0" i="1" dirty="0" smtClean="0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sz="1700" dirty="0"/>
                  <a:t>‖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ru-RU" sz="17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700" dirty="0">
                            <a:latin typeface="Cambria Math"/>
                          </a:rPr>
                          <m:t>𝛻</m:t>
                        </m:r>
                        <m:r>
                          <a:rPr lang="ru-RU" sz="1700" i="1" dirty="0">
                            <a:latin typeface="Cambria Math"/>
                          </a:rPr>
                          <m:t>𝑓</m:t>
                        </m:r>
                        <m:r>
                          <a:rPr lang="ru-RU" sz="1700" i="1" dirty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17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700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00" b="0" i="1" dirty="0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ru-RU" sz="1700" i="1" dirty="0">
                            <a:latin typeface="Cambria Math"/>
                          </a:rPr>
                          <m:t>)−</m:t>
                        </m:r>
                        <m:r>
                          <a:rPr lang="ru-RU" sz="1700" dirty="0">
                            <a:latin typeface="Cambria Math"/>
                          </a:rPr>
                          <m:t>𝛻</m:t>
                        </m:r>
                        <m:r>
                          <a:rPr lang="ru-RU" sz="1700" i="1" dirty="0">
                            <a:latin typeface="Cambria Math"/>
                          </a:rPr>
                          <m:t>𝑓</m:t>
                        </m:r>
                        <m:r>
                          <a:rPr lang="ru-RU" sz="1700" i="1" dirty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17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00" b="0" i="1" dirty="0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en-US" sz="1700" b="0" i="1" dirty="0" smtClean="0"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ru-RU" sz="1700" i="1" dirty="0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ru-RU" sz="1700" i="1" dirty="0">
                        <a:latin typeface="Cambria Math"/>
                      </a:rPr>
                      <m:t>≤</m:t>
                    </m:r>
                    <m:r>
                      <a:rPr lang="ru-RU" sz="1700" i="1" dirty="0" err="1">
                        <a:latin typeface="Cambria Math"/>
                      </a:rPr>
                      <m:t>𝐿</m:t>
                    </m:r>
                    <m:r>
                      <a:rPr lang="ru-RU" sz="1700" i="1" dirty="0" err="1">
                        <a:latin typeface="Cambria Math"/>
                      </a:rPr>
                      <m:t>‖</m:t>
                    </m:r>
                    <m:sSub>
                      <m:sSubPr>
                        <m:ctrlPr>
                          <a:rPr lang="en-US" sz="17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7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700" b="0" i="1" dirty="0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1700" i="1" dirty="0" err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17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700" b="0" i="1" dirty="0" smtClean="0">
                            <a:latin typeface="Cambria Math"/>
                          </a:rPr>
                          <m:t>𝑘</m:t>
                        </m:r>
                        <m:r>
                          <a:rPr lang="en-US" sz="1700" b="0" i="1" dirty="0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ru-RU" sz="1700" i="1" dirty="0">
                        <a:latin typeface="Cambria Math"/>
                      </a:rPr>
                      <m:t>‖</m:t>
                    </m:r>
                  </m:oMath>
                </a14:m>
                <a:endParaRPr lang="en-US" sz="1700" dirty="0"/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ru-RU" sz="2000" b="1" dirty="0"/>
                  <a:t> На практике размер шага часта подбирают эмпирически:</a:t>
                </a: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dirty="0"/>
                  <a:t>Методы адоптированы снижения скорости обучения ( дробного шага, </a:t>
                </a:r>
                <a:r>
                  <a:rPr lang="ru-RU" sz="2000" dirty="0"/>
                  <a:t>наикратчайшего спуска, </a:t>
                </a:r>
                <a:r>
                  <a:rPr lang="ru-RU" sz="2000" dirty="0" err="1"/>
                  <a:t>субградиент</a:t>
                </a:r>
                <a:r>
                  <a:rPr lang="ru-RU" sz="2000" dirty="0"/>
                  <a:t> )</a:t>
                </a: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dirty="0"/>
                  <a:t>Методы работы с неполной выборкой и статистикой</a:t>
                </a:r>
                <a:r>
                  <a:rPr lang="ru-RU" sz="2000" dirty="0"/>
                  <a:t>:</a:t>
                </a:r>
              </a:p>
              <a:p>
                <a:pPr lvl="1"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dirty="0"/>
                  <a:t>Стохастический градиент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>
                            <a:latin typeface="Cambria Math"/>
                          </a:rPr>
                          <m:t>𝑘</m:t>
                        </m:r>
                        <m:r>
                          <a:rPr lang="ru-RU" sz="2000" i="1" dirty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−</m:t>
                    </m:r>
                    <m:r>
                      <a:rPr lang="ru-RU" sz="2000" i="1" dirty="0">
                        <a:latin typeface="Cambria Math"/>
                        <a:ea typeface="Cambria Math"/>
                      </a:rPr>
                      <m:t>𝜂</m:t>
                    </m:r>
                    <m:r>
                      <m:rPr>
                        <m:sty m:val="p"/>
                      </m:rPr>
                      <a:rPr lang="en-US" sz="2000" b="0" i="0" dirty="0" smtClean="0">
                        <a:latin typeface="Cambria Math"/>
                        <a:ea typeface="Cambria Math"/>
                      </a:rPr>
                      <m:t>EV</m:t>
                    </m:r>
                    <m:r>
                      <a:rPr lang="en-US" sz="2000" b="0" i="0" dirty="0" smtClean="0">
                        <a:latin typeface="Cambria Math"/>
                        <a:ea typeface="Cambria Math"/>
                      </a:rPr>
                      <m:t>{</m:t>
                    </m:r>
                    <m:r>
                      <a:rPr lang="ru-RU" sz="2000" dirty="0" err="1">
                        <a:latin typeface="Cambria Math"/>
                      </a:rPr>
                      <m:t>𝛻</m:t>
                    </m:r>
                    <m:r>
                      <a:rPr lang="ru-RU" sz="2000" i="1" dirty="0" err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2000" i="1" dirty="0" err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dirty="0" err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i="1" dirty="0" err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sz="2000" dirty="0"/>
                  <a:t> -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𝐸</m:t>
                    </m:r>
                    <m:r>
                      <a:rPr lang="en-US" sz="2000" b="0" i="1" dirty="0" smtClean="0">
                        <a:latin typeface="Cambria Math"/>
                      </a:rPr>
                      <m:t>𝑉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мат. ожидание, для стохастических функций</a:t>
                </a:r>
              </a:p>
              <a:p>
                <a:pPr lvl="1"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dirty="0"/>
                  <a:t>Пакетный градиент</a:t>
                </a: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>
                            <a:latin typeface="Cambria Math"/>
                          </a:rPr>
                          <m:t>𝑘</m:t>
                        </m:r>
                        <m:r>
                          <a:rPr lang="ru-RU" sz="2000" i="1" dirty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−</m:t>
                    </m:r>
                    <m:r>
                      <a:rPr lang="ru-RU" sz="2000" i="1" dirty="0">
                        <a:latin typeface="Cambria Math"/>
                        <a:ea typeface="Cambria Math"/>
                      </a:rPr>
                      <m:t>𝜂</m:t>
                    </m:r>
                    <m:nary>
                      <m:naryPr>
                        <m:chr m:val="∑"/>
                        <m:limLoc m:val="subSup"/>
                        <m:ctrlPr>
                          <a:rPr lang="ru-RU" sz="200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ru-RU" sz="2000" b="0" i="1" dirty="0" smtClean="0"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sz="2000" b="0" i="1" dirty="0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sup>
                      <m:e>
                        <m:r>
                          <a:rPr lang="ru-RU" sz="2000" dirty="0">
                            <a:latin typeface="Cambria Math"/>
                          </a:rPr>
                          <m:t>𝛻</m:t>
                        </m:r>
                        <m:r>
                          <a:rPr lang="ru-RU" sz="2000" i="1" dirty="0" err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ru-RU" sz="2000" i="1" dirty="0" err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000" i="1" dirty="0" err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2000" i="1" dirty="0" err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2000" b="0" i="1" dirty="0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2000" b="0" i="1" dirty="0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  <m:r>
                      <a:rPr lang="en-US" sz="2000" i="1" dirty="0" smtClean="0">
                        <a:latin typeface="Cambria Math"/>
                      </a:rPr>
                      <m:t>&lt;</m:t>
                    </m:r>
                    <m:r>
                      <a:rPr lang="en-US" sz="2000" i="1" dirty="0" smtClean="0">
                        <a:latin typeface="Cambria Math"/>
                      </a:rPr>
                      <m:t>𝑁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i="0" dirty="0">
                    <a:latin typeface="+mj-lt"/>
                  </a:rPr>
                  <a:t>Методы с использованием истории: Нестеров</a:t>
                </a:r>
                <a:r>
                  <a:rPr lang="ru-RU" sz="2000" b="1" dirty="0">
                    <a:latin typeface="+mj-lt"/>
                  </a:rPr>
                  <a:t>, ускоренный градиент,</a:t>
                </a:r>
                <a:endParaRPr lang="ru-RU" sz="2000" b="1" i="0" dirty="0">
                  <a:latin typeface="+mj-lt"/>
                </a:endParaRP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dirty="0"/>
                  <a:t>Градиент с регуляризацией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>
                            <a:latin typeface="Cambria Math"/>
                          </a:rPr>
                          <m:t>𝑘</m:t>
                        </m:r>
                        <m:r>
                          <a:rPr lang="ru-RU" sz="2000" i="1" dirty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000" b="0" i="1" dirty="0" smtClean="0">
                        <a:latin typeface="Cambria Math"/>
                      </a:rPr>
                      <m:t>(1−</m:t>
                    </m:r>
                    <m:r>
                      <a:rPr lang="ru-RU" sz="2000" b="0" i="1" dirty="0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en-US" sz="2000" b="0" i="1" dirty="0" smtClean="0">
                        <a:latin typeface="Cambria Math"/>
                        <a:ea typeface="Cambria Math"/>
                      </a:rPr>
                      <m:t>𝜆</m:t>
                    </m:r>
                    <m:r>
                      <a:rPr lang="ru-RU" sz="2000" b="0" i="1" dirty="0" smtClean="0">
                        <a:latin typeface="Cambria Math"/>
                      </a:rPr>
                      <m:t>)</m:t>
                    </m:r>
                    <m:r>
                      <a:rPr lang="ru-RU" sz="2000" i="1" dirty="0">
                        <a:latin typeface="Cambria Math"/>
                      </a:rPr>
                      <m:t>−</m:t>
                    </m:r>
                    <m:r>
                      <a:rPr lang="ru-RU" sz="2000" i="1" dirty="0">
                        <a:latin typeface="Cambria Math"/>
                        <a:ea typeface="Cambria Math"/>
                      </a:rPr>
                      <m:t>𝜂</m:t>
                    </m:r>
                    <m:r>
                      <a:rPr lang="ru-RU" sz="2000" dirty="0" err="1">
                        <a:latin typeface="Cambria Math"/>
                      </a:rPr>
                      <m:t>𝛻</m:t>
                    </m:r>
                    <m:r>
                      <a:rPr lang="ru-RU" sz="2000" i="1" dirty="0" err="1">
                        <a:latin typeface="Cambria Math"/>
                      </a:rPr>
                      <m:t>𝑓</m:t>
                    </m:r>
                    <m:r>
                      <a:rPr lang="ru-RU" sz="2000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0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000" i="1" dirty="0">
                        <a:latin typeface="Cambria Math"/>
                      </a:rPr>
                      <m:t>)</m:t>
                    </m:r>
                  </m:oMath>
                </a14:m>
                <a:endParaRPr lang="ru-RU" sz="2000" b="1" dirty="0"/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dirty="0"/>
                  <a:t>Градиентные методы второго и более высоких порядков</a:t>
                </a:r>
                <a:r>
                  <a:rPr lang="ru-RU" sz="2000" dirty="0"/>
                  <a:t>: полиномиальный градиент, Ньютона-Гессе, Гаусса-Ньютона, </a:t>
                </a:r>
                <a:r>
                  <a:rPr lang="ru-RU" sz="2000" dirty="0" err="1"/>
                  <a:t>Левенберга</a:t>
                </a:r>
                <a:r>
                  <a:rPr lang="ru-RU" sz="2000" dirty="0"/>
                  <a:t>-Маркова)</a:t>
                </a: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dirty="0"/>
                  <a:t> </a:t>
                </a:r>
                <a:r>
                  <a:rPr lang="ru-RU" sz="2000" b="1" dirty="0"/>
                  <a:t>Адаптивные методы со своей оптимизацией каждого веса.</a:t>
                </a: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000" b="1" dirty="0"/>
                  <a:t>Нелинейные градиентные спуски, например с использованием вейвлетов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349" y="669304"/>
                <a:ext cx="8295894" cy="6061434"/>
              </a:xfrm>
              <a:blipFill>
                <a:blip r:embed="rId2"/>
                <a:stretch>
                  <a:fillRect l="-661" t="-402" r="-514" b="-1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8755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6816" y="328291"/>
            <a:ext cx="8738647" cy="369294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Специальные методы градиентного спуска в нейронных сетях.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25485" y="867266"/>
                <a:ext cx="8394310" cy="5637229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2200" b="1" dirty="0" smtClean="0"/>
                  <a:t>Метод </a:t>
                </a:r>
                <a:r>
                  <a:rPr lang="en-US" sz="2200" b="1" dirty="0" err="1"/>
                  <a:t>Adgrad</a:t>
                </a:r>
                <a:r>
                  <a:rPr lang="en-US" sz="2200" b="1" dirty="0"/>
                  <a:t> (adaptive gradient)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2200" dirty="0"/>
                  <a:t>Некоторые признаки могут быть крайне информативными, но встречаться редко</a:t>
                </a:r>
                <a:r>
                  <a:rPr lang="en-US" sz="2200" dirty="0"/>
                  <a:t>, </a:t>
                </a:r>
                <a:r>
                  <a:rPr lang="ru-RU" sz="2200" dirty="0"/>
                  <a:t>признаки обновляются с оглядкой на то, насколько ни типичный.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2200" dirty="0"/>
                  <a:t>для каждого параметра сети храниться сумму квадратов его обновлений.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200" i="1" dirty="0">
                            <a:latin typeface="Cambria Math"/>
                          </a:rPr>
                          <m:t>𝑘</m:t>
                        </m:r>
                        <m:r>
                          <a:rPr lang="ru-RU" sz="2200" i="1" dirty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ru-RU" sz="2200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2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200" i="1" dirty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ru-RU" sz="2200" b="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ru-RU" sz="2200" i="1" dirty="0">
                            <a:latin typeface="Cambria Math"/>
                            <a:ea typeface="Cambria Math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2200" i="1" dirty="0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200" b="0" i="1" dirty="0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dirty="0" smtClean="0">
                                    <a:latin typeface="Cambria Math"/>
                                    <a:ea typeface="Cambria Math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200" b="0" i="1" dirty="0" smtClean="0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200" b="0" i="1" dirty="0" smtClean="0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sz="2200" b="0" i="1" dirty="0" smtClean="0">
                                <a:latin typeface="Cambria Math"/>
                                <a:ea typeface="Cambria Math"/>
                              </a:rPr>
                              <m:t>𝜀</m:t>
                            </m:r>
                          </m:e>
                        </m:rad>
                      </m:den>
                    </m:f>
                    <m:r>
                      <a:rPr lang="ru-RU" sz="2200" dirty="0" err="1">
                        <a:latin typeface="Cambria Math"/>
                      </a:rPr>
                      <m:t>𝛻</m:t>
                    </m:r>
                    <m:r>
                      <a:rPr lang="ru-RU" sz="2200" i="1" dirty="0" err="1">
                        <a:latin typeface="Cambria Math"/>
                      </a:rPr>
                      <m:t>𝑓</m:t>
                    </m:r>
                    <m:r>
                      <a:rPr lang="ru-RU" sz="2200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2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2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𝐺</m:t>
                        </m:r>
                      </m:e>
                      <m:sub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en-US" sz="2200" b="0" i="1" dirty="0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𝐺</m:t>
                        </m:r>
                      </m:e>
                      <m:sub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sz="2200" b="0" i="1" dirty="0" smtClean="0">
                            <a:latin typeface="Cambria Math"/>
                            <a:ea typeface="Cambria Math"/>
                          </a:rPr>
                          <m:t>−1</m:t>
                        </m:r>
                      </m:sub>
                    </m:sSub>
                    <m:r>
                      <a:rPr lang="en-US" sz="2200" b="0" i="1" dirty="0" smtClean="0">
                        <a:latin typeface="Cambria Math"/>
                        <a:ea typeface="Cambria Math"/>
                      </a:rPr>
                      <m:t>+</m:t>
                    </m:r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b="0" i="1" dirty="0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ru-RU" sz="2200" dirty="0">
                                <a:latin typeface="Cambria Math"/>
                              </a:rPr>
                              <m:t>𝛻</m:t>
                            </m:r>
                            <m:r>
                              <a:rPr lang="ru-RU" sz="2200" i="1" dirty="0" err="1">
                                <a:latin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ru-RU" sz="2200" i="1" dirty="0" err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200" i="1" dirty="0" err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200" i="1" dirty="0" err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b="0" i="0" dirty="0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2200" dirty="0"/>
              </a:p>
              <a:p>
                <a:pPr marL="457200" lvl="1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2200" dirty="0"/>
                  <a:t>где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𝐺</m:t>
                        </m:r>
                      </m:e>
                      <m:sub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200" dirty="0"/>
                  <a:t> — сумма квадратов обновлений, </a:t>
                </a:r>
                <a:r>
                  <a:rPr lang="el-GR" sz="2200" dirty="0">
                    <a:latin typeface="Calibri"/>
                    <a:cs typeface="Calibri"/>
                  </a:rPr>
                  <a:t>ε</a:t>
                </a:r>
                <a:r>
                  <a:rPr lang="ru-RU" sz="2200" dirty="0"/>
                  <a:t>  — сглаживающий параметр, необходимый, чтобы избежать деления на 0. У часто обновлявшегося в прошлом параметра большая </a:t>
                </a:r>
                <a:r>
                  <a:rPr lang="en-US" sz="22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𝐺</m:t>
                        </m:r>
                      </m:e>
                      <m:sub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200" dirty="0"/>
                  <a:t>, значит большой знаменатель и шаг обновления меньше. 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2200" dirty="0"/>
                  <a:t>Иногда используют другие варианты, например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𝐺</m:t>
                        </m:r>
                      </m:e>
                      <m:sub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en-US" sz="2200" i="1" dirty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/>
                            <a:ea typeface="Cambria Math"/>
                          </a:rPr>
                          <m:t>𝐺</m:t>
                        </m:r>
                      </m:e>
                      <m:sub>
                        <m:r>
                          <a:rPr lang="en-US" sz="2200" i="1" dirty="0" smtClean="0"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−1</m:t>
                        </m:r>
                      </m:sub>
                    </m:sSub>
                    <m:r>
                      <a:rPr lang="en-US" sz="2200" i="1" dirty="0" smtClean="0">
                        <a:latin typeface="Cambria Math"/>
                        <a:ea typeface="Cambria Math"/>
                      </a:rPr>
                      <m:t>+</m:t>
                    </m:r>
                    <m:func>
                      <m:func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dirty="0" smtClean="0">
                            <a:latin typeface="Cambria Math"/>
                            <a:ea typeface="Cambria Math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b="0" i="1" dirty="0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ru-RU" sz="2200" i="0" dirty="0">
                                <a:latin typeface="Cambria Math"/>
                              </a:rPr>
                              <m:t>𝛻</m:t>
                            </m:r>
                            <m:r>
                              <a:rPr lang="ru-RU" sz="2200" i="1" dirty="0" err="1">
                                <a:latin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ru-RU" sz="2200" i="1" dirty="0" err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200" i="1" dirty="0" err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200" i="1" dirty="0" err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200" i="1" dirty="0" err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200" b="0" dirty="0">
                  <a:ea typeface="Cambria Math"/>
                </a:endParaRP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5485" y="867266"/>
                <a:ext cx="8394310" cy="5637229"/>
              </a:xfrm>
              <a:blipFill>
                <a:blip r:embed="rId2"/>
                <a:stretch>
                  <a:fillRect l="-944" t="-6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208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6816" y="328291"/>
            <a:ext cx="8738647" cy="369294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Специальные методы градиентного спуска в нейронных сетях.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25485" y="867266"/>
                <a:ext cx="8394310" cy="5637229"/>
              </a:xfr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 smtClean="0"/>
                  <a:t>Методы </a:t>
                </a:r>
                <a:r>
                  <a:rPr lang="en-US" sz="2200" b="1" dirty="0" err="1"/>
                  <a:t>RMSProp</a:t>
                </a:r>
                <a:r>
                  <a:rPr lang="en-US" sz="2200" b="1" dirty="0"/>
                  <a:t> </a:t>
                </a:r>
                <a:r>
                  <a:rPr lang="ru-RU" sz="2200" b="1" dirty="0"/>
                  <a:t>и </a:t>
                </a:r>
                <a:r>
                  <a:rPr lang="en-US" sz="2200" b="1" dirty="0" err="1"/>
                  <a:t>Addelta</a:t>
                </a:r>
                <a:endParaRPr lang="ru-RU" sz="2200" b="1" dirty="0"/>
              </a:p>
              <a:p>
                <a:pPr marL="457200" lvl="2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2200" dirty="0"/>
                  <a:t>Недостаток </a:t>
                </a:r>
                <a:r>
                  <a:rPr lang="ru-RU" sz="2200" dirty="0" err="1"/>
                  <a:t>Adagrad</a:t>
                </a:r>
                <a:r>
                  <a:rPr lang="ru-RU" sz="2200" dirty="0"/>
                  <a:t> в том, что  в </a:t>
                </a:r>
                <a:r>
                  <a:rPr lang="en-US" sz="2200" dirty="0"/>
                  <a:t>Gt </a:t>
                </a:r>
                <a:r>
                  <a:rPr lang="ru-RU" sz="2200" dirty="0"/>
                  <a:t>может увеличиваться сколько угодно, что через некоторое время приводит к слишком маленьким обновлениям и параличу алгоритма. </a:t>
                </a:r>
                <a:endParaRPr lang="en-US" sz="2200" dirty="0"/>
              </a:p>
              <a:p>
                <a:pPr marL="457200" lvl="2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2200" dirty="0"/>
                  <a:t>Метод </a:t>
                </a:r>
                <a:r>
                  <a:rPr lang="en-US" sz="2200" dirty="0"/>
                  <a:t>Addelta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𝐺</m:t>
                        </m:r>
                      </m:e>
                      <m:sub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en-US" sz="2200" i="1" dirty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/>
                            <a:ea typeface="Cambria Math"/>
                          </a:rPr>
                          <m:t>𝛾</m:t>
                        </m:r>
                        <m:r>
                          <a:rPr lang="en-US" sz="2200" i="1" dirty="0" smtClean="0">
                            <a:latin typeface="Cambria Math"/>
                            <a:ea typeface="Cambria Math"/>
                          </a:rPr>
                          <m:t>𝐺</m:t>
                        </m:r>
                      </m:e>
                      <m:sub>
                        <m:r>
                          <a:rPr lang="en-US" sz="2200" i="1" dirty="0" smtClean="0"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−1</m:t>
                        </m:r>
                      </m:sub>
                    </m:sSub>
                    <m:r>
                      <a:rPr lang="en-US" sz="2200" i="1" dirty="0" smtClean="0">
                        <a:latin typeface="Cambria Math"/>
                        <a:ea typeface="Cambria Math"/>
                      </a:rPr>
                      <m:t>+</m:t>
                    </m:r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/>
                          </a:rPr>
                          <m:t>(1−</m:t>
                        </m:r>
                        <m:r>
                          <a:rPr lang="en-US" sz="2200" b="0" i="1" dirty="0" smtClean="0">
                            <a:latin typeface="Cambria Math"/>
                            <a:ea typeface="Cambria Math"/>
                          </a:rPr>
                          <m:t>𝛾</m:t>
                        </m:r>
                        <m:r>
                          <a:rPr lang="en-US" sz="2200" b="0" i="1" dirty="0" smtClean="0">
                            <a:latin typeface="Cambria Math"/>
                          </a:rPr>
                          <m:t>)</m:t>
                        </m:r>
                        <m:d>
                          <m:dPr>
                            <m:ctrlPr>
                              <a:rPr lang="en-US" sz="2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 dirty="0">
                                <a:latin typeface="Cambria Math"/>
                                <a:ea typeface="Cambria Math"/>
                              </a:rPr>
                              <m:t>𝐸𝑉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200" i="1" dirty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ru-RU" sz="2200" dirty="0">
                                    <a:latin typeface="Cambria Math"/>
                                  </a:rPr>
                                  <m:t>𝛻</m:t>
                                </m:r>
                                <m:r>
                                  <a:rPr lang="ru-RU" sz="2200" i="1" dirty="0" err="1">
                                    <a:latin typeface="Cambria Math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ru-RU" sz="2200" i="1" dirty="0" err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200" i="1" dirty="0" err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2200" i="1" dirty="0" err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b="0" i="1" dirty="0" smtClean="0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200" dirty="0"/>
                              <m:t>  </m:t>
                            </m:r>
                          </m:e>
                        </m:d>
                      </m:e>
                      <m:sup>
                        <m:r>
                          <a:rPr lang="en-US" sz="2200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𝐺</m:t>
                        </m:r>
                      </m:e>
                      <m:sub>
                        <m:r>
                          <a:rPr lang="en-US" sz="2200" b="0" i="1" dirty="0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sz="2200" b="0" i="1" dirty="0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 dirty="0">
                                <a:latin typeface="Cambria Math"/>
                                <a:ea typeface="Cambria Math"/>
                              </a:rPr>
                              <m:t>𝐸𝑉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200" i="1" dirty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ru-RU" sz="2200" dirty="0">
                                    <a:latin typeface="Cambria Math"/>
                                  </a:rPr>
                                  <m:t>𝛻</m:t>
                                </m:r>
                                <m:r>
                                  <a:rPr lang="ru-RU" sz="2200" i="1" dirty="0" err="1">
                                    <a:latin typeface="Cambria Math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ru-RU" sz="2200" i="1" dirty="0" err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200" i="1" dirty="0" err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2200" i="1" dirty="0" err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i="1" dirty="0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200" dirty="0"/>
                              <m:t>  </m:t>
                            </m:r>
                          </m:e>
                        </m:d>
                      </m:e>
                      <m:sup>
                        <m:r>
                          <a:rPr lang="en-US" sz="2200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2200" dirty="0"/>
              </a:p>
              <a:p>
                <a:pPr marL="457200" lvl="2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ru-RU" sz="2200" dirty="0"/>
                  <a:t>Метод  </a:t>
                </a:r>
                <a:r>
                  <a:rPr lang="en-US" sz="2200" dirty="0"/>
                  <a:t>RMS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𝑅𝑀𝑆</m:t>
                    </m:r>
                    <m:r>
                      <a:rPr lang="en-US" sz="22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200" b="0" i="1" smtClean="0">
                            <a:latin typeface="Cambria Math"/>
                          </a:rPr>
                          <m:t>𝐸𝑉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∆</m:t>
                                </m:r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en-US" sz="2200" b="0" i="1" smtClean="0">
                            <a:latin typeface="Cambria Math"/>
                          </a:rPr>
                          <m:t>+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</m:rad>
                  </m:oMath>
                </a14:m>
                <a:r>
                  <a:rPr lang="en-US" sz="2200" dirty="0"/>
                  <a:t>, </a:t>
                </a:r>
                <a:endParaRPr lang="ru-RU" sz="2200" dirty="0"/>
              </a:p>
              <a:p>
                <a:pPr marL="457200" lvl="2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</a:rPr>
                      <m:t>𝐸𝑉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∆</m:t>
                            </m:r>
                            <m:r>
                              <a:rPr lang="en-US" sz="22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2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𝛾</m:t>
                    </m:r>
                    <m:r>
                      <a:rPr lang="en-US" sz="2200" i="1">
                        <a:latin typeface="Cambria Math"/>
                      </a:rPr>
                      <m:t>𝐸𝑉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</a:rPr>
                          <m:t>∆</m:t>
                        </m:r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sz="2200" b="0" i="1" smtClean="0">
                                <a:latin typeface="Cambria Math"/>
                              </a:rPr>
                              <m:t>−1</m:t>
                            </m:r>
                          </m:sub>
                          <m:sup>
                            <m:r>
                              <a:rPr lang="en-US" sz="22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200" i="1" dirty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sz="2200" b="0" i="1" dirty="0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200" i="1">
                        <a:latin typeface="Cambria Math"/>
                        <a:ea typeface="Cambria Math"/>
                      </a:rPr>
                      <m:t>𝛾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−1)</m:t>
                    </m:r>
                    <m:r>
                      <a:rPr lang="en-US" sz="2200" i="1">
                        <a:latin typeface="Cambria Math"/>
                      </a:rPr>
                      <m:t>𝐸𝑉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/>
                          </a:rPr>
                          <m:t>∆</m:t>
                        </m:r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2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200" dirty="0"/>
                  <a:t>, </a:t>
                </a:r>
                <a:endParaRPr lang="ru-RU" sz="2200" dirty="0"/>
              </a:p>
              <a:p>
                <a:pPr marL="457200" lvl="2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/>
                      </a:rPr>
                      <m:t>𝑅𝑀𝑆</m:t>
                    </m:r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200" b="0" i="1" dirty="0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200" b="0" i="1" dirty="0" smtClean="0">
                            <a:latin typeface="Cambria Math"/>
                          </a:rPr>
                          <m:t>𝐸𝑉</m:t>
                        </m:r>
                        <m:d>
                          <m:dPr>
                            <m:ctrlP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200" dirty="0">
                                <a:latin typeface="Cambria Math"/>
                              </a:rPr>
                              <m:t>𝛻</m:t>
                            </m:r>
                            <m:r>
                              <a:rPr lang="ru-RU" sz="2200" i="1" dirty="0" err="1">
                                <a:latin typeface="Cambria Math"/>
                              </a:rPr>
                              <m:t>𝑓</m:t>
                            </m:r>
                            <m:sSup>
                              <m:sSupPr>
                                <m:ctrlP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ru-RU" sz="2200" i="1" dirty="0" err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2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2200" i="1" dirty="0" err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b="0" i="1" dirty="0" smtClean="0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200" b="0" i="1" dirty="0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200" b="0" i="1" dirty="0" smtClean="0">
                            <a:latin typeface="Cambria Math"/>
                          </a:rPr>
                          <m:t>+</m:t>
                        </m:r>
                        <m:r>
                          <a:rPr lang="en-US" sz="2200" b="0" i="1" dirty="0" smtClean="0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</m:rad>
                  </m:oMath>
                </a14:m>
                <a:r>
                  <a:rPr lang="en-US" sz="2200" dirty="0"/>
                  <a:t>  ,</a:t>
                </a:r>
                <a:endParaRPr lang="ru-RU" sz="2200" dirty="0"/>
              </a:p>
              <a:p>
                <a:pPr marL="457200" lvl="2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200" i="1" dirty="0">
                            <a:latin typeface="Cambria Math"/>
                          </a:rPr>
                          <m:t>𝑘</m:t>
                        </m:r>
                        <m:r>
                          <a:rPr lang="ru-RU" sz="2200" i="1" dirty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ru-RU" sz="2200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2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200" i="1" dirty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ru-RU" sz="22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/>
                          </a:rPr>
                          <m:t>𝑅𝑀𝑆</m:t>
                        </m:r>
                        <m:r>
                          <a:rPr lang="en-US" sz="2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sz="2200" i="1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sz="2200" i="1" dirty="0">
                            <a:latin typeface="Cambria Math"/>
                          </a:rPr>
                          <m:t>𝑅𝑀𝑆</m:t>
                        </m:r>
                        <m:d>
                          <m:d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dirty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200" i="1" dirty="0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ru-RU" sz="2200" dirty="0" err="1">
                        <a:latin typeface="Cambria Math"/>
                      </a:rPr>
                      <m:t>𝛻</m:t>
                    </m:r>
                    <m:r>
                      <a:rPr lang="ru-RU" sz="2200" i="1" dirty="0" err="1">
                        <a:latin typeface="Cambria Math"/>
                      </a:rPr>
                      <m:t>𝑓</m:t>
                    </m:r>
                    <m:r>
                      <a:rPr lang="ru-RU" sz="2200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2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200" i="1" dirty="0">
                        <a:latin typeface="Cambria Math"/>
                      </a:rPr>
                      <m:t>)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5485" y="867266"/>
                <a:ext cx="8394310" cy="5637229"/>
              </a:xfrm>
              <a:blipFill>
                <a:blip r:embed="rId2"/>
                <a:stretch>
                  <a:fillRect l="-799" t="-649" r="-11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9307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72618" y="697585"/>
                <a:ext cx="8394310" cy="5976592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ru-RU" sz="2200" b="1" dirty="0"/>
                  <a:t>Метод </a:t>
                </a:r>
                <a:r>
                  <a:rPr lang="en-US" sz="2200" b="1" dirty="0"/>
                  <a:t>ADAM (adaptive moment estimation)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200" dirty="0" err="1"/>
                  <a:t>RMSProp</a:t>
                </a:r>
                <a:r>
                  <a:rPr lang="en-US" sz="2200" dirty="0"/>
                  <a:t> </a:t>
                </a:r>
                <a:r>
                  <a:rPr lang="ru-RU" sz="2200" dirty="0"/>
                  <a:t>и</a:t>
                </a:r>
                <a:r>
                  <a:rPr lang="en-US" sz="2200" dirty="0"/>
                  <a:t> </a:t>
                </a:r>
                <a:r>
                  <a:rPr lang="en-US" sz="2200" dirty="0" err="1"/>
                  <a:t>AdDelta</a:t>
                </a:r>
                <a:r>
                  <a:rPr lang="en-US" sz="2200" dirty="0"/>
                  <a:t> </a:t>
                </a:r>
                <a:r>
                  <a:rPr lang="ru-RU" sz="2200" dirty="0"/>
                  <a:t>при неправильно выбранных значениях параметров могут долго с «недоверием» относиться к редко используемым весам. 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200" dirty="0"/>
                  <a:t>Это может привести к параличу алгоритма, а может вызвать намеренно «жадное» поведение, когда алгоритм сначала обновляет нейроны, кодирующие самые лучшие признаки.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/>
                              <a:ea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sz="22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200" i="1" dirty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u-RU" sz="2200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/>
                                  <a:ea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ru-RU" sz="2200" b="0" i="1" dirty="0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/>
                              <a:ea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sz="22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sz="2200" i="1" dirty="0">
                              <a:latin typeface="Cambria Math"/>
                              <a:ea typeface="Cambria Math"/>
                            </a:rPr>
                            <m:t>−1</m:t>
                          </m:r>
                        </m:sub>
                      </m:sSub>
                      <m:r>
                        <a:rPr lang="en-US" sz="2200" i="1" dirty="0"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 dirty="0">
                              <a:latin typeface="Cambria Math"/>
                            </a:rPr>
                            <m:t>(1−</m:t>
                          </m:r>
                          <m:sSub>
                            <m:sSubPr>
                              <m:ctrlPr>
                                <a:rPr lang="ru-RU" sz="2200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/>
                                  <a:ea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ru-RU" sz="2200" b="0" i="1" dirty="0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dirty="0">
                                      <a:latin typeface="Cambria Math"/>
                                    </a:rPr>
                                    <m:t>𝛻</m:t>
                                  </m:r>
                                  <m:r>
                                    <a:rPr lang="ru-RU" sz="2200" i="1" dirty="0" err="1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ru-RU" sz="2200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 dirty="0" err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 dirty="0" err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 dirty="0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200" dirty="0"/>
                                <m:t>  </m:t>
                              </m:r>
                            </m:e>
                          </m:d>
                        </m:e>
                        <m:sup/>
                      </m:sSup>
                    </m:oMath>
                  </m:oMathPara>
                </a14:m>
                <a:endParaRPr lang="ru-RU" sz="2200" dirty="0"/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/>
                              <a:ea typeface="Cambria Math"/>
                            </a:rPr>
                            <m:t>𝐺</m:t>
                          </m:r>
                          <m:r>
                            <a:rPr lang="en-US" sz="2200" b="0" i="1" dirty="0" smtClean="0">
                              <a:latin typeface="Cambria Math"/>
                              <a:ea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2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200" i="1" dirty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u-RU" sz="22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/>
                                  <a:ea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/>
                              <a:ea typeface="Cambria Math"/>
                            </a:rPr>
                            <m:t>𝐺</m:t>
                          </m:r>
                          <m:r>
                            <a:rPr lang="en-US" sz="2200" b="0" i="1" dirty="0" smtClean="0">
                              <a:latin typeface="Cambria Math"/>
                              <a:ea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2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sz="2200" i="1" dirty="0">
                              <a:latin typeface="Cambria Math"/>
                              <a:ea typeface="Cambria Math"/>
                            </a:rPr>
                            <m:t>−1</m:t>
                          </m:r>
                        </m:sub>
                      </m:sSub>
                      <m:r>
                        <a:rPr lang="en-US" sz="2200" i="1" dirty="0"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 dirty="0">
                              <a:latin typeface="Cambria Math"/>
                            </a:rPr>
                            <m:t>(1−</m:t>
                          </m:r>
                          <m:sSub>
                            <m:sSubPr>
                              <m:ctrlPr>
                                <a:rPr lang="ru-RU" sz="22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latin typeface="Cambria Math"/>
                                  <a:ea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i="1" dirty="0">
                              <a:latin typeface="Cambria Math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ru-RU" sz="2200" dirty="0">
                                      <a:latin typeface="Cambria Math"/>
                                    </a:rPr>
                                    <m:t>𝛻</m:t>
                                  </m:r>
                                  <m:r>
                                    <a:rPr lang="ru-RU" sz="2200" i="1" dirty="0" err="1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ru-RU" sz="2200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 dirty="0" err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200" i="1" dirty="0" err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 dirty="0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200" dirty="0"/>
                                <m:t>  </m:t>
                              </m:r>
                            </m:e>
                          </m:d>
                        </m:e>
                        <m:sup>
                          <m:r>
                            <a:rPr lang="en-US" sz="2200" b="0" i="1" dirty="0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  <a:p>
                <a:pPr marL="457200" lvl="1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200" i="1" dirty="0">
                            <a:latin typeface="Cambria Math"/>
                          </a:rPr>
                          <m:t>𝑘</m:t>
                        </m:r>
                        <m:r>
                          <a:rPr lang="ru-RU" sz="2200" i="1" dirty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ru-RU" sz="2200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2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200" i="1" dirty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ru-RU" sz="22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ru-RU" sz="2200" i="1" dirty="0">
                            <a:latin typeface="Cambria Math"/>
                            <a:ea typeface="Cambria Math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220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lin"/>
                                <m:ctrlPr>
                                  <a:rPr lang="en-US" sz="2200" b="0" i="1" dirty="0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200" i="1" dirty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 dirty="0">
                                        <a:latin typeface="Cambria Math"/>
                                        <a:ea typeface="Cambria Math"/>
                                      </a:rPr>
                                      <m:t>𝐺𝑉</m:t>
                                    </m:r>
                                  </m:e>
                                  <m:sub>
                                    <m:r>
                                      <a:rPr lang="en-US" sz="2200" i="1" dirty="0"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d>
                                  <m:dPr>
                                    <m:ctrlPr>
                                      <a:rPr lang="en-US" sz="2200" b="0" i="1" dirty="0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dirty="0" smtClean="0">
                                        <a:latin typeface="Cambria Math"/>
                                        <a:ea typeface="Cambria Math"/>
                                      </a:rPr>
                                      <m:t>1−</m:t>
                                    </m:r>
                                    <m:sSubSup>
                                      <m:sSubSupPr>
                                        <m:ctrlPr>
                                          <a:rPr lang="en-US" sz="2200" b="0" i="1" dirty="0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200" b="0" i="1" dirty="0" smtClean="0">
                                            <a:latin typeface="Cambria Math"/>
                                            <a:ea typeface="Cambria Math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2200" b="0" i="1" dirty="0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2200" b="0" i="1" dirty="0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den>
                            </m:f>
                            <m:r>
                              <a:rPr lang="en-US" sz="2200" i="1" dirty="0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sz="2200" i="1" dirty="0">
                                <a:latin typeface="Cambria Math"/>
                                <a:ea typeface="Cambria Math"/>
                              </a:rPr>
                              <m:t>𝜀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a:rPr lang="en-US" sz="2200" i="1" dirty="0">
                                <a:latin typeface="Cambria Math"/>
                                <a:ea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2200" b="0" i="1" dirty="0" smtClean="0">
                            <a:latin typeface="Cambria Math"/>
                            <a:ea typeface="Cambria Math"/>
                          </a:rPr>
                          <m:t>1−</m:t>
                        </m:r>
                        <m:sSubSup>
                          <m:sSubSupPr>
                            <m:ctrlPr>
                              <a:rPr lang="en-US" sz="2200" b="0" i="1" dirty="0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en-US" sz="2200" b="0" i="1" dirty="0" smtClean="0">
                                <a:latin typeface="Cambria Math"/>
                                <a:ea typeface="Cambria Math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200" b="0" i="1" dirty="0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dirty="0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sz="2200" dirty="0"/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200" dirty="0"/>
                  <a:t>Метод позволяет избежать проблему неправильного выбора значения параметров. Авторы </a:t>
                </a:r>
                <a:r>
                  <a:rPr lang="ru-RU" sz="2200" dirty="0" err="1"/>
                  <a:t>Adam</a:t>
                </a:r>
                <a:r>
                  <a:rPr lang="ru-RU" sz="2200" dirty="0"/>
                  <a:t> предлагают в качестве значений по умолчанию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𝛾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=0.9,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/>
                          </a:rPr>
                          <m:t>𝛾</m:t>
                        </m:r>
                      </m:e>
                      <m:sub>
                        <m:r>
                          <a:rPr lang="en-US" sz="22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200" b="0" i="1" dirty="0" smtClean="0">
                        <a:latin typeface="Cambria Math"/>
                      </a:rPr>
                      <m:t>=0.999, </m:t>
                    </m:r>
                    <m:r>
                      <a:rPr lang="en-US" sz="2200" b="0" i="1" dirty="0" smtClean="0">
                        <a:latin typeface="Cambria Math"/>
                        <a:ea typeface="Cambria Math"/>
                      </a:rPr>
                      <m:t>𝜀</m:t>
                    </m:r>
                    <m:r>
                      <a:rPr lang="en-US" sz="2200" b="0" i="1" dirty="0" smtClean="0">
                        <a:latin typeface="Cambria Math"/>
                        <a:ea typeface="Cambria Math"/>
                      </a:rPr>
                      <m:t>=1</m:t>
                    </m:r>
                    <m:r>
                      <a:rPr lang="en-US" sz="2200" b="0" i="1" dirty="0" smtClean="0">
                        <a:latin typeface="Cambria Math"/>
                        <a:ea typeface="Cambria Math"/>
                      </a:rPr>
                      <m:t>𝑒</m:t>
                    </m:r>
                    <m:r>
                      <a:rPr lang="en-US" sz="2200" b="0" i="1" dirty="0" smtClean="0">
                        <a:latin typeface="Cambria Math"/>
                        <a:ea typeface="Cambria Math"/>
                      </a:rPr>
                      <m:t>−8.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618" y="697585"/>
                <a:ext cx="8394310" cy="5976592"/>
              </a:xfrm>
              <a:blipFill>
                <a:blip r:embed="rId2"/>
                <a:stretch>
                  <a:fillRect l="-799" t="-6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Заголовок 1"/>
          <p:cNvSpPr txBox="1">
            <a:spLocks/>
          </p:cNvSpPr>
          <p:nvPr/>
        </p:nvSpPr>
        <p:spPr>
          <a:xfrm>
            <a:off x="216816" y="328291"/>
            <a:ext cx="8738647" cy="3692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/>
              <a:t>Специальные методы градиентного спуска в нейронных сетях. 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460334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72618" y="697585"/>
                <a:ext cx="8394310" cy="5976592"/>
              </a:xfrm>
            </p:spPr>
            <p:txBody>
              <a:bodyPr>
                <a:no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 smtClean="0"/>
                  <a:t>Метод </a:t>
                </a:r>
                <a:r>
                  <a:rPr lang="en-US" sz="2200" b="1" dirty="0" err="1"/>
                  <a:t>Admax</a:t>
                </a:r>
                <a:endParaRPr lang="en-US" sz="2200" b="1" dirty="0"/>
              </a:p>
              <a:p>
                <a:pPr marL="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/>
                              <a:ea typeface="Cambria Math"/>
                            </a:rPr>
                            <m:t>𝐺𝑉</m:t>
                          </m:r>
                        </m:e>
                        <m:sub>
                          <m:r>
                            <a:rPr lang="en-US" sz="22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200" i="1" dirty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sz="2200" i="1" dirty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 dirty="0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200" i="1" dirty="0">
                                          <a:latin typeface="Cambria Math"/>
                                          <a:ea typeface="Cambria Math"/>
                                        </a:rPr>
                                        <m:t>𝑝</m:t>
                                      </m:r>
                                    </m:sup>
                                  </m:sSubSup>
                                  <m:r>
                                    <a:rPr lang="en-US" sz="2200" i="1" dirty="0">
                                      <a:latin typeface="Cambria Math"/>
                                      <a:ea typeface="Cambria Math"/>
                                    </a:rPr>
                                    <m:t>𝐺𝑉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  <m:r>
                                    <a:rPr lang="en-US" sz="2200" i="1" dirty="0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200" i="1" dirty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 dirty="0">
                                      <a:latin typeface="Cambria Math"/>
                                    </a:rPr>
                                    <m:t>(1−</m:t>
                                  </m:r>
                                  <m:sSubSup>
                                    <m:sSubSupPr>
                                      <m:ctrlPr>
                                        <a:rPr lang="en-US" sz="2200" i="1" dirty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 dirty="0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200" i="1" dirty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200" i="1" dirty="0">
                                          <a:latin typeface="Cambria Math"/>
                                          <a:ea typeface="Cambria Math"/>
                                        </a:rPr>
                                        <m:t>𝑝</m:t>
                                      </m:r>
                                    </m:sup>
                                  </m:sSubSup>
                                  <m:r>
                                    <a:rPr lang="en-US" sz="2200" i="1" dirty="0">
                                      <a:latin typeface="Cambria Math"/>
                                    </a:rPr>
                                    <m:t>)</m:t>
                                  </m:r>
                                  <m:d>
                                    <m:dPr>
                                      <m:ctrlPr>
                                        <a:rPr lang="en-US" sz="2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200" i="1" dirty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200" dirty="0">
                                              <a:latin typeface="Cambria Math"/>
                                            </a:rPr>
                                            <m:t>𝛻</m:t>
                                          </m:r>
                                          <m:r>
                                            <a:rPr lang="ru-RU" sz="2200" i="1" dirty="0" err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sz="2200" i="1" dirty="0" err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2200" i="1" dirty="0" err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2200" i="1" dirty="0" err="1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 dirty="0">
                                                      <a:latin typeface="Cambria Math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m:rPr>
                                          <m:nor/>
                                        </m:rPr>
                                        <a:rPr lang="en-US" sz="2200" dirty="0"/>
                                        <m:t> 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200" i="1" dirty="0">
                                      <a:latin typeface="Cambria Math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sz="2200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200" b="0" i="1" dirty="0" smtClean="0">
                              <a:latin typeface="Cambria Math"/>
                            </a:rPr>
                            <m:t>1/</m:t>
                          </m:r>
                          <m:r>
                            <a:rPr lang="en-US" sz="2200" b="0" i="1" dirty="0" smtClean="0">
                              <a:latin typeface="Cambria Math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  <a:p>
                <a:pPr marL="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2200" dirty="0"/>
              </a:p>
              <a:p>
                <a:pPr marL="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200" dirty="0"/>
                  <a:t>Использование данных методов рекомендуется для разряженных данных. Метод </a:t>
                </a:r>
                <a:r>
                  <a:rPr lang="en-US" sz="2200" dirty="0"/>
                  <a:t>Adam </a:t>
                </a:r>
                <a:r>
                  <a:rPr lang="ru-RU" sz="2200" dirty="0"/>
                  <a:t>сегодня считается одним из наиболее перспективных.  </a:t>
                </a:r>
                <a:endParaRPr lang="ru-RU" sz="2200" dirty="0" smtClean="0"/>
              </a:p>
              <a:p>
                <a:pPr>
                  <a:spcBef>
                    <a:spcPts val="600"/>
                  </a:spcBef>
                </a:pPr>
                <a:r>
                  <a:rPr lang="ru-RU" sz="2200" b="1" dirty="0"/>
                  <a:t>Методов с накоплением импульса (метод моментов, тоже, что метод </a:t>
                </a:r>
                <a:r>
                  <a:rPr lang="ru-RU" sz="2200" b="1" dirty="0" err="1"/>
                  <a:t>Нестерева</a:t>
                </a:r>
                <a:r>
                  <a:rPr lang="ru-RU" sz="2200" b="1" dirty="0"/>
                  <a:t>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200" i="1" dirty="0">
                            <a:latin typeface="Cambria Math"/>
                          </a:rPr>
                          <m:t>𝑘</m:t>
                        </m:r>
                        <m:r>
                          <a:rPr lang="ru-RU" sz="2200" i="1" dirty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ru-RU" sz="2200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2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200" i="1" dirty="0">
                        <a:latin typeface="Cambria Math"/>
                      </a:rPr>
                      <m:t>−</m:t>
                    </m:r>
                    <m:r>
                      <a:rPr lang="ru-RU" sz="2200" i="1" dirty="0">
                        <a:latin typeface="Cambria Math"/>
                        <a:ea typeface="Cambria Math"/>
                      </a:rPr>
                      <m:t>𝜂</m:t>
                    </m:r>
                    <m:r>
                      <a:rPr lang="ru-RU" sz="2200" dirty="0" err="1">
                        <a:latin typeface="Cambria Math"/>
                      </a:rPr>
                      <m:t>𝛻</m:t>
                    </m:r>
                    <m:r>
                      <a:rPr lang="ru-RU" sz="2200" i="1" dirty="0" err="1">
                        <a:latin typeface="Cambria Math"/>
                      </a:rPr>
                      <m:t>𝑓</m:t>
                    </m:r>
                    <m:r>
                      <a:rPr lang="ru-RU" sz="2200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2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200" i="1" dirty="0">
                        <a:latin typeface="Cambria Math"/>
                      </a:rPr>
                      <m:t>+</m:t>
                    </m:r>
                    <m:r>
                      <a:rPr lang="ru-RU" sz="2200" i="1" dirty="0">
                        <a:latin typeface="Cambria Math"/>
                      </a:rPr>
                      <m:t>𝛽</m:t>
                    </m:r>
                    <m:r>
                      <a:rPr lang="ru-RU" sz="2200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200" i="1" dirty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200" i="1" dirty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ru-RU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200" i="1" dirty="0">
                            <a:latin typeface="Cambria Math"/>
                          </a:rPr>
                          <m:t>𝑘</m:t>
                        </m:r>
                        <m:r>
                          <a:rPr lang="en-US" sz="2200" i="1" dirty="0">
                            <a:latin typeface="Cambria Math"/>
                          </a:rPr>
                          <m:t>−</m:t>
                        </m:r>
                        <m:r>
                          <a:rPr lang="ru-RU" sz="22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ru-RU" sz="2200" i="1" dirty="0">
                        <a:latin typeface="Cambria Math"/>
                      </a:rPr>
                      <m:t>))+</m:t>
                    </m:r>
                    <m:r>
                      <a:rPr lang="ru-RU" sz="2200" i="1" dirty="0">
                        <a:latin typeface="Cambria Math"/>
                      </a:rPr>
                      <m:t>𝛽</m:t>
                    </m:r>
                    <m:r>
                      <a:rPr lang="ru-RU" sz="2200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200" i="1" dirty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sz="2200" i="1" dirty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ru-RU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2200" i="1" dirty="0">
                            <a:latin typeface="Cambria Math"/>
                          </a:rPr>
                          <m:t>𝑘</m:t>
                        </m:r>
                        <m:r>
                          <a:rPr lang="en-US" sz="2200" i="1" dirty="0">
                            <a:latin typeface="Cambria Math"/>
                          </a:rPr>
                          <m:t>−</m:t>
                        </m:r>
                        <m:r>
                          <a:rPr lang="ru-RU" sz="22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ru-RU" sz="22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r>
                      <a:rPr lang="ru-RU" sz="2200" i="1" dirty="0">
                        <a:latin typeface="Cambria Math"/>
                      </a:rPr>
                      <m:t>𝛽</m:t>
                    </m:r>
                    <m:r>
                      <a:rPr lang="en-US" sz="2200" i="1" dirty="0">
                        <a:latin typeface="Cambria Math"/>
                      </a:rPr>
                      <m:t>~0.9</m:t>
                    </m:r>
                  </m:oMath>
                </a14:m>
                <a:r>
                  <a:rPr lang="en-US" sz="2200" dirty="0"/>
                  <a:t>.</a:t>
                </a:r>
                <a:endParaRPr lang="ru-RU" sz="2200" dirty="0"/>
              </a:p>
              <a:p>
                <a:pPr marL="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22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618" y="697585"/>
                <a:ext cx="8394310" cy="5976592"/>
              </a:xfrm>
              <a:blipFill>
                <a:blip r:embed="rId2"/>
                <a:stretch>
                  <a:fillRect l="-944" t="-6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Заголовок 1"/>
          <p:cNvSpPr txBox="1">
            <a:spLocks/>
          </p:cNvSpPr>
          <p:nvPr/>
        </p:nvSpPr>
        <p:spPr>
          <a:xfrm>
            <a:off x="216816" y="328291"/>
            <a:ext cx="8738647" cy="3692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/>
              <a:t>Специальные методы градиентного спуска в нейронных сетях. 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10527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211151"/>
            <a:ext cx="7986713" cy="501650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Метод градиентного спуска. Обучение нейронных сетей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3047" y="807651"/>
            <a:ext cx="8403737" cy="5485577"/>
          </a:xfrm>
        </p:spPr>
        <p:txBody>
          <a:bodyPr>
            <a:normAutofit/>
          </a:bodyPr>
          <a:lstStyle/>
          <a:p>
            <a:pPr marL="182563" lvl="1" indent="-182563">
              <a:tabLst>
                <a:tab pos="450850" algn="l"/>
              </a:tabLst>
            </a:pPr>
            <a:r>
              <a:rPr lang="ru-RU" sz="1900" b="1" dirty="0"/>
              <a:t>Практически все алгоритмы обучения современных нейронных сетей - модификации градиентного спуска</a:t>
            </a:r>
          </a:p>
          <a:p>
            <a:pPr marL="182563" lvl="1" indent="-182563">
              <a:tabLst>
                <a:tab pos="450850" algn="l"/>
              </a:tabLst>
            </a:pPr>
            <a:r>
              <a:rPr lang="ru-RU" sz="1900" b="1" dirty="0"/>
              <a:t>В нейронной сети целевая функция </a:t>
            </a:r>
            <a:r>
              <a:rPr lang="ru-RU" sz="1900" dirty="0"/>
              <a:t>— это сложная композиция других функций, предполагается, что целевая функция гладкая и от нее можно взять производную.</a:t>
            </a:r>
          </a:p>
          <a:p>
            <a:pPr marL="182563" lvl="1" indent="-182563">
              <a:tabLst>
                <a:tab pos="450850" algn="l"/>
              </a:tabLst>
            </a:pPr>
            <a:r>
              <a:rPr lang="ru-RU" sz="1900" dirty="0"/>
              <a:t> Следует учитывать, что целевая функция вероятно не выпуклая – то есть локальный максимум не обязательно глобальный максимум, максимумов много.</a:t>
            </a:r>
          </a:p>
          <a:p>
            <a:pPr marL="182563" lvl="1" indent="-182563">
              <a:tabLst>
                <a:tab pos="450850" algn="l"/>
              </a:tabLst>
            </a:pPr>
            <a:r>
              <a:rPr lang="ru-RU" sz="1900" dirty="0"/>
              <a:t>В силу случайности весов и данных гарантировать минимум градиента </a:t>
            </a:r>
            <a:r>
              <a:rPr lang="ru-RU" sz="1900" dirty="0" smtClean="0"/>
              <a:t>нельзя</a:t>
            </a:r>
          </a:p>
          <a:p>
            <a:pPr marL="182563" lvl="1" indent="-182563">
              <a:tabLst>
                <a:tab pos="450850" algn="l"/>
              </a:tabLst>
            </a:pPr>
            <a:r>
              <a:rPr lang="ru-RU" sz="1900" dirty="0"/>
              <a:t>Если функция слабо обусловлена, то необходима регуляризировать.</a:t>
            </a:r>
          </a:p>
          <a:p>
            <a:pPr marL="182563" lvl="1" indent="-182563">
              <a:tabLst>
                <a:tab pos="450850" algn="l"/>
              </a:tabLst>
            </a:pPr>
            <a:endParaRPr lang="ru-RU" sz="19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6" y="4480461"/>
            <a:ext cx="2244852" cy="224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84849" y="4941168"/>
            <a:ext cx="1956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Хорошая функция потерь – градиентный спуск максимально оптимизирует веса</a:t>
            </a:r>
            <a:endParaRPr lang="ru-RU" sz="16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15" y="4567537"/>
            <a:ext cx="2070700" cy="20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30843" y="4696864"/>
            <a:ext cx="1956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Плохая поверхность потерь – градиентный спуск не гарантирует минимум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36107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7794" y="413131"/>
            <a:ext cx="7986713" cy="501650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Метод градиентного спуска. Обучение нейронных сетей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53764" y="950225"/>
                <a:ext cx="8403737" cy="5485577"/>
              </a:xfrm>
            </p:spPr>
            <p:txBody>
              <a:bodyPr>
                <a:normAutofit/>
              </a:bodyPr>
              <a:lstStyle/>
              <a:p>
                <a:pPr marL="182563" lvl="1" indent="-182563">
                  <a:tabLst>
                    <a:tab pos="450850" algn="l"/>
                  </a:tabLst>
                </a:pPr>
                <a:r>
                  <a:rPr lang="ru-RU" sz="2200" b="1" dirty="0"/>
                  <a:t>Практически все алгоритмы обучения современных нейронных сетей - модификации градиентного спуска</a:t>
                </a:r>
              </a:p>
              <a:p>
                <a:pPr marL="182563" lvl="1" indent="-182563">
                  <a:tabLst>
                    <a:tab pos="450850" algn="l"/>
                  </a:tabLst>
                </a:pPr>
                <a:r>
                  <a:rPr lang="ru-RU" sz="2200" b="1" dirty="0"/>
                  <a:t>В нейронной сети целевая функция </a:t>
                </a:r>
                <a:r>
                  <a:rPr lang="ru-RU" sz="2200" dirty="0"/>
                  <a:t>— это сложная композиция других функций, предполагается, что целевая функция гладкая и от нее можно взять производную.</a:t>
                </a:r>
              </a:p>
              <a:p>
                <a:pPr marL="182563" lvl="1" indent="-182563">
                  <a:tabLst>
                    <a:tab pos="450850" algn="l"/>
                  </a:tabLst>
                </a:pPr>
                <a:r>
                  <a:rPr lang="ru-RU" sz="2200" dirty="0" smtClean="0"/>
                  <a:t>Веса в нейронных сетях обновляются т.н. методом обратного распространения ошибки</a:t>
                </a:r>
              </a:p>
              <a:p>
                <a:pPr marL="182563" lvl="1" indent="-182563">
                  <a:tabLst>
                    <a:tab pos="450850" algn="l"/>
                  </a:tabLst>
                </a:pPr>
                <a:r>
                  <a:rPr lang="ru-RU" sz="2200" dirty="0" smtClean="0"/>
                  <a:t>правило </a:t>
                </a:r>
                <a:r>
                  <a:rPr lang="ru-RU" sz="2200" dirty="0"/>
                  <a:t>обновления весов </a:t>
                </a:r>
                <a:r>
                  <a:rPr lang="ru-RU" sz="2200" dirty="0" smtClean="0"/>
                  <a:t>в </a:t>
                </a:r>
                <a:r>
                  <a:rPr lang="ru-RU" sz="2200" dirty="0"/>
                  <a:t>нейронных сетях </a:t>
                </a:r>
              </a:p>
              <a:p>
                <a:pPr marL="0" lvl="1" indent="0" algn="ctr">
                  <a:buNone/>
                  <a:tabLst>
                    <a:tab pos="45085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𝜂𝛻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𝐸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−1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sz="2200" i="1">
                        <a:latin typeface="Cambria Math"/>
                        <a:ea typeface="Cambria Math"/>
                      </a:rPr>
                      <m:t>𝜂</m:t>
                    </m:r>
                    <m:nary>
                      <m:naryPr>
                        <m:chr m:val="∑"/>
                        <m:limLoc m:val="subSup"/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sub>
                      <m:sup/>
                      <m:e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𝐸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  <m:r>
                                  <a:rPr lang="en-US" sz="2200" i="1">
                                    <a:latin typeface="Cambria Math"/>
                                    <a:ea typeface="Cambria Math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, 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a:rPr lang="en-US" sz="2200" b="0" i="1" smtClean="0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r>
                  <a:rPr lang="ru-RU" sz="2200" dirty="0"/>
                  <a:t>,</a:t>
                </a:r>
                <a:endParaRPr lang="en-US" sz="2200" dirty="0"/>
              </a:p>
              <a:p>
                <a:pPr marL="0" lvl="1" indent="0">
                  <a:buNone/>
                  <a:tabLst>
                    <a:tab pos="450850" algn="l"/>
                  </a:tabLst>
                </a:pPr>
                <a:r>
                  <a:rPr lang="ru-RU" sz="2200" dirty="0"/>
                  <a:t>То есть градиент считается по всем входным данным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/>
                      </a:rPr>
                      <m:t>𝑥</m:t>
                    </m:r>
                    <m:r>
                      <a:rPr lang="ru-RU" sz="2200" b="0" i="1" dirty="0" smtClean="0">
                        <a:latin typeface="Cambria Math" panose="02040503050406030204" pitchFamily="18" charset="0"/>
                      </a:rPr>
                      <m:t> и ответам </m:t>
                    </m:r>
                    <m:r>
                      <m:rPr>
                        <m:sty m:val="p"/>
                      </m:rPr>
                      <a:rPr lang="en-US" sz="2200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200" b="0" i="0" dirty="0" smtClean="0">
                        <a:latin typeface="Cambria Math"/>
                      </a:rPr>
                      <m:t>.</m:t>
                    </m:r>
                  </m:oMath>
                </a14:m>
                <a:endParaRPr lang="ru-RU" sz="2200" dirty="0"/>
              </a:p>
              <a:p>
                <a:pPr marL="0" lvl="1" indent="0">
                  <a:buNone/>
                  <a:tabLst>
                    <a:tab pos="450850" algn="l"/>
                  </a:tabLst>
                </a:pPr>
                <a:r>
                  <a:rPr lang="ru-RU" sz="2200" dirty="0"/>
                  <a:t>На практике градиент считают по пакетам (выборкам данных, а не по всем данным одновременно)</a:t>
                </a:r>
                <a:r>
                  <a:rPr lang="en-US" sz="2200" dirty="0"/>
                  <a:t> – </a:t>
                </a:r>
                <a:r>
                  <a:rPr lang="ru-RU" sz="2200" dirty="0"/>
                  <a:t>стохастический пакетный спуск (пакет – </a:t>
                </a:r>
                <a:r>
                  <a:rPr lang="ru-RU" sz="2200" dirty="0" err="1"/>
                  <a:t>батч</a:t>
                </a:r>
                <a:r>
                  <a:rPr lang="ru-RU" sz="2200" dirty="0"/>
                  <a:t>).</a:t>
                </a:r>
                <a:endParaRPr lang="en-US" sz="22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3764" y="950225"/>
                <a:ext cx="8403737" cy="5485577"/>
              </a:xfrm>
              <a:blipFill>
                <a:blip r:embed="rId2"/>
                <a:stretch>
                  <a:fillRect l="-943" t="-778" r="-14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853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548681"/>
            <a:ext cx="7772400" cy="3051770"/>
          </a:xfrm>
        </p:spPr>
        <p:txBody>
          <a:bodyPr>
            <a:normAutofit/>
          </a:bodyPr>
          <a:lstStyle/>
          <a:p>
            <a:r>
              <a:rPr lang="ru-RU" dirty="0" smtClean="0"/>
              <a:t>Алгоритм обратного распространения ошибки – основной метод обучения нейронных сетей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Лекция – </a:t>
            </a:r>
          </a:p>
          <a:p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Проблемы обучения нейронных сетей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ru-RU" sz="2800" dirty="0"/>
              <a:t>Основы нейронных сетей.</a:t>
            </a: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22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Методы регрессии – основа работы нейронных сетей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Лекция – </a:t>
            </a:r>
          </a:p>
          <a:p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Проблемы обучения нейронных сетей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ru-RU" sz="2800" dirty="0"/>
              <a:t>Основы нейронных сетей.</a:t>
            </a: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626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8014" y="282804"/>
            <a:ext cx="8496493" cy="631977"/>
          </a:xfrm>
        </p:spPr>
        <p:txBody>
          <a:bodyPr>
            <a:noAutofit/>
          </a:bodyPr>
          <a:lstStyle/>
          <a:p>
            <a:pPr algn="ctr"/>
            <a:r>
              <a:rPr lang="ru-RU" sz="2600" b="1" dirty="0"/>
              <a:t>методом обратного распространения ошибки </a:t>
            </a:r>
            <a:br>
              <a:rPr lang="ru-RU" sz="2600" b="1" dirty="0"/>
            </a:br>
            <a:r>
              <a:rPr lang="en-US" sz="2600" b="1" dirty="0"/>
              <a:t>(back propagation)</a:t>
            </a:r>
            <a:endParaRPr lang="ru-RU" sz="2600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8014" y="1094044"/>
            <a:ext cx="4489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ru-RU" dirty="0"/>
              <a:t>граф</a:t>
            </a:r>
            <a:r>
              <a:rPr lang="en-US" dirty="0"/>
              <a:t> </a:t>
            </a:r>
            <a:r>
              <a:rPr lang="ru-RU" dirty="0"/>
              <a:t>нейронной сети, с двумя данным на входе и одним выходом  </a:t>
            </a:r>
            <a:endParaRPr lang="en-US" dirty="0"/>
          </a:p>
        </p:txBody>
      </p:sp>
      <p:pic>
        <p:nvPicPr>
          <p:cNvPr id="4098" name="Picture 2" descr="http://galaxy.agh.edu.pl/~vlsi/AI/backp_t_en/backprop_files/img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8" y="2142711"/>
            <a:ext cx="4871563" cy="280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galaxy.agh.edu.pl/~vlsi/AI/backp_t_en/backprop_files/img01b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207" y="2201554"/>
            <a:ext cx="3659882" cy="324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5212078" y="1094378"/>
            <a:ext cx="35753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ru-RU" dirty="0"/>
              <a:t>Каждый узел (нейрон) графа представляет собой регрессию входных данных </a:t>
            </a:r>
            <a:r>
              <a:rPr lang="en-US" dirty="0"/>
              <a:t>x c </a:t>
            </a:r>
            <a:r>
              <a:rPr lang="ru-RU" dirty="0"/>
              <a:t>вектором весов </a:t>
            </a:r>
            <a:r>
              <a:rPr lang="en-US" dirty="0"/>
              <a:t>w</a:t>
            </a:r>
            <a:r>
              <a:rPr lang="ru-RU" dirty="0"/>
              <a:t> и функцию активации  </a:t>
            </a:r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74318" y="4949952"/>
            <a:ext cx="44897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ru-RU" dirty="0"/>
              <a:t>На первом этапе</a:t>
            </a:r>
            <a:r>
              <a:rPr lang="en-US" dirty="0"/>
              <a:t> </a:t>
            </a:r>
            <a:r>
              <a:rPr lang="ru-RU" dirty="0"/>
              <a:t>веса </a:t>
            </a:r>
            <a:r>
              <a:rPr lang="en-US" dirty="0"/>
              <a:t>w </a:t>
            </a:r>
            <a:r>
              <a:rPr lang="ru-RU" dirty="0"/>
              <a:t>выбираются случайно, значения выбираются близкими к нулю.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387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4904" y="254524"/>
            <a:ext cx="8249603" cy="660257"/>
          </a:xfrm>
        </p:spPr>
        <p:txBody>
          <a:bodyPr>
            <a:noAutofit/>
          </a:bodyPr>
          <a:lstStyle/>
          <a:p>
            <a:pPr algn="ctr"/>
            <a:r>
              <a:rPr lang="ru-RU" sz="2600" b="1" dirty="0"/>
              <a:t>методом обратного распространения ошибки </a:t>
            </a:r>
            <a:br>
              <a:rPr lang="ru-RU" sz="2600" b="1" dirty="0"/>
            </a:br>
            <a:r>
              <a:rPr lang="en-US" sz="2600" b="1" dirty="0"/>
              <a:t>(back propagation)</a:t>
            </a:r>
            <a:endParaRPr lang="ru-RU" sz="2600" b="1" dirty="0"/>
          </a:p>
        </p:txBody>
      </p:sp>
      <p:pic>
        <p:nvPicPr>
          <p:cNvPr id="4102" name="Picture 6" descr="http://galaxy.agh.edu.pl/~vlsi/AI/backp_t_en/backprop_files/img0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8" y="1891324"/>
            <a:ext cx="2726168" cy="16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galaxy.agh.edu.pl/~vlsi/AI/backp_t_en/backprop_files/img0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251" y="1918387"/>
            <a:ext cx="2452783" cy="146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galaxy.agh.edu.pl/~vlsi/AI/backp_t_en/backprop_files/img04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252" y="1987472"/>
            <a:ext cx="2416207" cy="144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463233" y="1146791"/>
                <a:ext cx="8165225" cy="7900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500"/>
                  </a:spcBef>
                </a:pPr>
                <a:r>
                  <a:rPr lang="ru-RU" dirty="0"/>
                  <a:t>Проход по сети в прямом направлении  осуществляется так, как показано ниже</a:t>
                </a:r>
                <a:endParaRPr lang="en-US" dirty="0"/>
              </a:p>
              <a:p>
                <a:pPr>
                  <a:spcBef>
                    <a:spcPts val="5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r>
                  <a:rPr lang="ru-RU" dirty="0"/>
                  <a:t> </a:t>
                </a:r>
                <a:r>
                  <a:rPr lang="en-US" dirty="0"/>
                  <a:t>, t – </a:t>
                </a:r>
                <a:r>
                  <a:rPr lang="ru-RU" dirty="0"/>
                  <a:t>текущий момент времени </a:t>
                </a:r>
                <a:endParaRPr lang="en-US" dirty="0"/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33" y="1146791"/>
                <a:ext cx="8165225" cy="790088"/>
              </a:xfrm>
              <a:prstGeom prst="rect">
                <a:avLst/>
              </a:prstGeom>
              <a:blipFill rotWithShape="1">
                <a:blip r:embed="rId5"/>
                <a:stretch>
                  <a:fillRect l="-672" t="-10769" b="-784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8" name="Picture 12" descr="http://galaxy.agh.edu.pl/~vlsi/AI/backp_t_en/backprop_files/img05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32" y="4176236"/>
            <a:ext cx="2713355" cy="160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://galaxy.agh.edu.pl/~vlsi/AI/backp_t_en/backprop_files/img06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67" y="4385151"/>
            <a:ext cx="2506750" cy="148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://galaxy.agh.edu.pl/~vlsi/AI/backp_t_en/backprop_files/img07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255" y="4442329"/>
            <a:ext cx="2504201" cy="142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410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4904" y="413130"/>
            <a:ext cx="8249603" cy="755793"/>
          </a:xfrm>
        </p:spPr>
        <p:txBody>
          <a:bodyPr>
            <a:noAutofit/>
          </a:bodyPr>
          <a:lstStyle/>
          <a:p>
            <a:pPr algn="ctr"/>
            <a:r>
              <a:rPr lang="ru-RU" sz="2600" b="1" dirty="0"/>
              <a:t>методом обратного распространения ошибки </a:t>
            </a:r>
            <a:br>
              <a:rPr lang="ru-RU" sz="2600" b="1" dirty="0"/>
            </a:br>
            <a:r>
              <a:rPr lang="en-US" sz="2600" b="1" dirty="0"/>
              <a:t>(back propagation)</a:t>
            </a:r>
            <a:endParaRPr lang="ru-RU" sz="2600" b="1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289288" y="1314727"/>
            <a:ext cx="8397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ru-RU" dirty="0"/>
              <a:t>Результат одного прохода (одной итерации) сравнивается с желаемым выходом </a:t>
            </a:r>
            <a:r>
              <a:rPr lang="en-US" dirty="0"/>
              <a:t>Z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вычисляется ошибка </a:t>
            </a:r>
            <a:r>
              <a:rPr lang="el-GR" dirty="0"/>
              <a:t>δ</a:t>
            </a:r>
            <a:r>
              <a:rPr lang="ru-RU" dirty="0"/>
              <a:t> </a:t>
            </a:r>
            <a:endParaRPr lang="en-US" dirty="0"/>
          </a:p>
        </p:txBody>
      </p:sp>
      <p:pic>
        <p:nvPicPr>
          <p:cNvPr id="6146" name="Picture 2" descr="http://galaxy.agh.edu.pl/~vlsi/AI/backp_t_en/backprop_files/img08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224" y="2099260"/>
            <a:ext cx="3950494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289288" y="4212826"/>
            <a:ext cx="8397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ru-RU" dirty="0"/>
              <a:t>Суть метода обратного распространения в том, что ошибка сети проходит в обратную сторону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976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4904" y="413130"/>
            <a:ext cx="8249603" cy="689805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методом обратного распространения ошибки </a:t>
            </a:r>
            <a:br>
              <a:rPr lang="ru-RU" sz="2800" b="1" dirty="0"/>
            </a:br>
            <a:r>
              <a:rPr lang="en-US" sz="2800" b="1" dirty="0"/>
              <a:t>(back propagation)</a:t>
            </a:r>
            <a:endParaRPr lang="ru-RU" sz="2800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399016" y="1236219"/>
            <a:ext cx="8397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ru-RU" dirty="0"/>
              <a:t>Суть метода обратного распространения в том, что ошибка сети проходит в обратную сторону</a:t>
            </a:r>
            <a:r>
              <a:rPr lang="en-US" dirty="0"/>
              <a:t>. </a:t>
            </a:r>
            <a:r>
              <a:rPr lang="ru-RU" dirty="0"/>
              <a:t>Коэффициенты </a:t>
            </a:r>
            <a:r>
              <a:rPr lang="en-US" dirty="0"/>
              <a:t>w </a:t>
            </a:r>
            <a:r>
              <a:rPr lang="ru-RU" dirty="0"/>
              <a:t>остаются неизменными</a:t>
            </a:r>
            <a:endParaRPr lang="en-US" dirty="0"/>
          </a:p>
        </p:txBody>
      </p:sp>
      <p:pic>
        <p:nvPicPr>
          <p:cNvPr id="7170" name="Picture 2" descr="http://galaxy.agh.edu.pl/~vlsi/AI/backp_t_en/backprop_files/img09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61" y="1931614"/>
            <a:ext cx="2818543" cy="176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galaxy.agh.edu.pl/~vlsi/AI/backp_t_en/backprop_files/img1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874" y="1946670"/>
            <a:ext cx="3028855" cy="189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galaxy.agh.edu.pl/~vlsi/AI/backp_t_en/backprop_files/img1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60" y="4321804"/>
            <a:ext cx="2861819" cy="194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299560" y="3675474"/>
            <a:ext cx="8397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ru-RU" dirty="0"/>
              <a:t>Если ошибка узла (нейрона) должна быть посчитана с учетом коэффициентов нескольких нейронов, то учитываются их веса </a:t>
            </a:r>
            <a:endParaRPr lang="en-US" dirty="0"/>
          </a:p>
        </p:txBody>
      </p:sp>
      <p:pic>
        <p:nvPicPr>
          <p:cNvPr id="7176" name="Picture 8" descr="http://galaxy.agh.edu.pl/~vlsi/AI/backp_t_en/backprop_files/img12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618" y="4498730"/>
            <a:ext cx="2601607" cy="176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galaxy.agh.edu.pl/~vlsi/AI/backp_t_en/backprop_files/img13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010" y="4585906"/>
            <a:ext cx="2367109" cy="160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926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4904" y="263951"/>
            <a:ext cx="8249603" cy="650830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методом обратного распространения ошибки </a:t>
            </a:r>
            <a:br>
              <a:rPr lang="ru-RU" sz="2800" b="1" dirty="0"/>
            </a:br>
            <a:r>
              <a:rPr lang="en-US" sz="2800" b="1" dirty="0"/>
              <a:t>(back propagation)</a:t>
            </a:r>
            <a:endParaRPr lang="ru-RU" sz="2800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282929" y="1051552"/>
            <a:ext cx="8513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ru-RU" dirty="0"/>
              <a:t>Когда ошибка каждого узла рассчитана, то коэффициенты  пересчитываются на новые значения</a:t>
            </a:r>
            <a:endParaRPr lang="en-US" dirty="0"/>
          </a:p>
        </p:txBody>
      </p:sp>
      <p:pic>
        <p:nvPicPr>
          <p:cNvPr id="8194" name="Picture 2" descr="http://galaxy.agh.edu.pl/~vlsi/AI/backp_t_en/backprop_files/img1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9" y="1697883"/>
            <a:ext cx="2783096" cy="226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galaxy.agh.edu.pl/~vlsi/AI/backp_t_en/backprop_files/img1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842" y="1618537"/>
            <a:ext cx="2855119" cy="234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galaxy.agh.edu.pl/~vlsi/AI/backp_t_en/backprop_files/img16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409" y="1620285"/>
            <a:ext cx="2535079" cy="212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://galaxy.agh.edu.pl/~vlsi/AI/backp_t_en/backprop_files/img17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17" y="3828003"/>
            <a:ext cx="2550920" cy="231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://galaxy.agh.edu.pl/~vlsi/AI/backp_t_en/backprop_files/img18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500" y="3892231"/>
            <a:ext cx="2526544" cy="219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http://galaxy.agh.edu.pl/~vlsi/AI/backp_t_en/backprop_files/img19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858" y="3993863"/>
            <a:ext cx="2723630" cy="198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399017" y="6016342"/>
                <a:ext cx="839751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b="1" dirty="0"/>
                  <a:t>На рисунках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𝒅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/>
                          </a:rPr>
                          <m:t>𝒇</m:t>
                        </m:r>
                      </m:e>
                      <m:sub>
                        <m:r>
                          <a:rPr lang="en-US" b="1" i="1" dirty="0" smtClean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/>
                      </a:rPr>
                      <m:t>(</m:t>
                    </m:r>
                    <m:r>
                      <a:rPr lang="en-US" b="1" i="1" dirty="0" smtClean="0">
                        <a:latin typeface="Cambria Math"/>
                      </a:rPr>
                      <m:t>𝒆</m:t>
                    </m:r>
                    <m:r>
                      <a:rPr lang="en-US" b="1" i="1" dirty="0" smtClean="0">
                        <a:latin typeface="Cambria Math"/>
                      </a:rPr>
                      <m:t>)/</m:t>
                    </m:r>
                    <m:r>
                      <a:rPr lang="en-US" b="1" i="1" dirty="0" smtClean="0">
                        <a:latin typeface="Cambria Math"/>
                      </a:rPr>
                      <m:t>𝒅𝒆</m:t>
                    </m:r>
                  </m:oMath>
                </a14:m>
                <a:r>
                  <a:rPr lang="en-US" b="1" dirty="0"/>
                  <a:t> – </a:t>
                </a:r>
                <a:r>
                  <a:rPr lang="ru-RU" b="1" dirty="0"/>
                  <a:t>это производная функции активации.</a:t>
                </a:r>
              </a:p>
              <a:p>
                <a:pPr algn="ctr"/>
                <a:r>
                  <a:rPr lang="ru-RU" b="1" dirty="0"/>
                  <a:t>Сеть считается обученной когда ошибка дошла до минимума</a:t>
                </a:r>
                <a:endParaRPr lang="en-US" b="1" dirty="0"/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17" y="6016342"/>
                <a:ext cx="8397512" cy="646331"/>
              </a:xfrm>
              <a:prstGeom prst="rect">
                <a:avLst/>
              </a:prstGeom>
              <a:blipFill rotWithShape="1">
                <a:blip r:embed="rId8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163" y="6082791"/>
            <a:ext cx="990325" cy="298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274331" y="1356280"/>
                <a:ext cx="23802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i="1" dirty="0" smtClean="0">
                              <a:latin typeface="Cambria Math"/>
                            </a:rPr>
                            <m:t>𝑡</m:t>
                          </m:r>
                          <m:r>
                            <a:rPr lang="ru-RU" b="0" i="1" dirty="0" smtClean="0">
                              <a:latin typeface="Cambria Math"/>
                            </a:rPr>
                            <m:t>+1 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ru-RU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𝜂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𝑓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331" y="1356280"/>
                <a:ext cx="2380203" cy="369332"/>
              </a:xfrm>
              <a:prstGeom prst="rect">
                <a:avLst/>
              </a:prstGeom>
              <a:blipFill rotWithShape="1">
                <a:blip r:embed="rId1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489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7089" y="313981"/>
            <a:ext cx="8946037" cy="688973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/>
              <a:t>Теорема сходимости НС (Теорема Новика)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80987" y="980728"/>
                <a:ext cx="8582025" cy="5483571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ru-RU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Пусть  выборка входных данных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𝑋</m:t>
                    </m:r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и выборка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выходных данных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(результатов классификации)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  линейно разделима,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то есть существует вектор  весовых коэффициентов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/>
                      </a:rPr>
                      <m:t>𝑤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и допустимая </a:t>
                </a:r>
                <a14:m>
                  <m:oMath xmlns:m="http://schemas.openxmlformats.org/officeDocument/2006/math">
                    <m:r>
                      <a:rPr lang="ru-RU" sz="1600" i="1" smtClean="0">
                        <a:latin typeface="Cambria Math"/>
                        <a:ea typeface="Cambria Math"/>
                      </a:rPr>
                      <m:t>𝛿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– ошибка классификации  такие, что 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00050" lvl="1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/>
                      </a:rPr>
                      <m:t>L</m:t>
                    </m:r>
                    <m:r>
                      <a:rPr lang="en-US" sz="1600" b="0" i="0" smtClean="0">
                        <a:latin typeface="Cambria Math"/>
                      </a:rPr>
                      <m:t>(</m:t>
                    </m:r>
                    <m:r>
                      <a:rPr lang="en-US" sz="1600" b="0" i="1" smtClean="0">
                        <a:latin typeface="Cambria Math"/>
                      </a:rPr>
                      <m:t>𝑦</m:t>
                    </m:r>
                    <m:r>
                      <a:rPr lang="en-US" sz="1600" b="0" i="1" smtClean="0">
                        <a:latin typeface="Cambria Math"/>
                      </a:rPr>
                      <m:t>−</m:t>
                    </m:r>
                    <m:r>
                      <a:rPr lang="en-US" sz="16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/>
                      </a:rPr>
                      <m:t>)&lt;</m:t>
                    </m:r>
                    <m:r>
                      <a:rPr lang="ru-RU" sz="1600" i="1">
                        <a:latin typeface="Cambria Math"/>
                        <a:ea typeface="Cambria Math"/>
                      </a:rPr>
                      <m:t>𝛿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 .</a:t>
                </a:r>
              </a:p>
              <a:p>
                <a:pPr>
                  <a:lnSpc>
                    <a:spcPct val="110000"/>
                  </a:lnSpc>
                </a:pP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Тогда алгоритм, основанный на методе стохастического градиента, находит вектор весов, разделяющий обучающую выборку безошибочно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ru-RU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 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ошибкой меньше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/>
                        <a:ea typeface="Cambria Math"/>
                      </a:rPr>
                      <m:t>𝛿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 за конечное число итераций при любом начальном приближении  вектора весов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и при любых значениях шагов градиентного спуска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𝜂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независимо от порядка предъявления объектов обучающей выборки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𝑋</m:t>
                    </m:r>
                  </m:oMath>
                </a14:m>
                <a:r>
                  <a:rPr lang="ru-RU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ru-RU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ru-RU" sz="1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То</a:t>
                </a:r>
                <a:r>
                  <a:rPr lang="en-US" sz="1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1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есть классифицирующая нейронная сеть сойдется к правильной классификации независимо от того, как задать начальные значения весов и в каком порядке подавать входные данные. При этом сеть сойдется за конечное число шагов методом градиентного спуска.</a:t>
                </a:r>
              </a:p>
              <a:p>
                <a:pPr>
                  <a:lnSpc>
                    <a:spcPct val="110000"/>
                  </a:lnSpc>
                </a:pPr>
                <a:r>
                  <a:rPr lang="ru-RU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Другими словами число приближений весов в задачи классификации нейронной сети </a:t>
                </a:r>
                <a:r>
                  <a:rPr lang="ru-RU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конечно !</a:t>
                </a:r>
                <a:endParaRPr lang="ru-RU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0987" y="980728"/>
                <a:ext cx="8582025" cy="5483571"/>
              </a:xfrm>
              <a:blipFill>
                <a:blip r:embed="rId2"/>
                <a:stretch>
                  <a:fillRect l="-639" t="-556" r="-9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3255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Проблемы градиентного спуска = проблемы данных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Лекция – </a:t>
            </a:r>
          </a:p>
          <a:p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Проблемы обучения нейронных сетей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ru-RU" sz="2800" dirty="0"/>
              <a:t>Основы нейронных сетей.</a:t>
            </a: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173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7072" y="266827"/>
            <a:ext cx="8174283" cy="641893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Проблема плохой обусловленности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1" y="908721"/>
            <a:ext cx="8615971" cy="522538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ru-RU" sz="2200" b="1" dirty="0"/>
              <a:t>Обусловленность данных </a:t>
            </a:r>
            <a:r>
              <a:rPr lang="ru-RU" sz="2200" dirty="0"/>
              <a:t>– мера их линейной независимости. </a:t>
            </a:r>
          </a:p>
          <a:p>
            <a:pPr lvl="1">
              <a:spcBef>
                <a:spcPts val="1200"/>
              </a:spcBef>
            </a:pPr>
            <a:r>
              <a:rPr lang="ru-RU" sz="2200" dirty="0"/>
              <a:t>В идеале сеть должна работать на полностью независимых данных (некоррелирующих) имеющих одинаковые порядки статистических параметров (среднего, дисперсии, отсутствие моментов более высоких порядков).</a:t>
            </a:r>
          </a:p>
          <a:p>
            <a:pPr lvl="1">
              <a:spcBef>
                <a:spcPts val="1200"/>
              </a:spcBef>
            </a:pPr>
            <a:r>
              <a:rPr lang="ru-RU" sz="2200" dirty="0"/>
              <a:t>Отсутствие хорошей обусловленности данных ведет к проблеме возмущения – проблеме неустойчивости результатов работы сети.</a:t>
            </a:r>
          </a:p>
          <a:p>
            <a:pPr lvl="1">
              <a:spcBef>
                <a:spcPts val="1200"/>
              </a:spcBef>
            </a:pPr>
            <a:r>
              <a:rPr lang="ru-RU" sz="2200" b="1" dirty="0"/>
              <a:t>Проблема возмущения: </a:t>
            </a:r>
            <a:r>
              <a:rPr lang="ru-RU" sz="2200" dirty="0"/>
              <a:t>небольшое изменение входной выборки (использование тестовой выборки) приводит к большому изменению результата работы сети.</a:t>
            </a:r>
          </a:p>
        </p:txBody>
      </p:sp>
    </p:spTree>
    <p:extLst>
      <p:ext uri="{BB962C8B-B14F-4D97-AF65-F5344CB8AC3E}">
        <p14:creationId xmlns:p14="http://schemas.microsoft.com/office/powerpoint/2010/main" val="2868294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7072" y="266827"/>
            <a:ext cx="8174283" cy="641893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Проблема затухающего градиента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1" y="908721"/>
            <a:ext cx="8615971" cy="5225380"/>
          </a:xfrm>
        </p:spPr>
        <p:txBody>
          <a:bodyPr>
            <a:normAutofit/>
          </a:bodyPr>
          <a:lstStyle/>
          <a:p>
            <a:pPr marL="285750" lvl="1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lang="ru-RU" sz="2200" dirty="0"/>
              <a:t>Если веса нейрона сведены к нулю или единице, то </a:t>
            </a:r>
            <a:r>
              <a:rPr lang="ru-RU" sz="2200" dirty="0" smtClean="0"/>
              <a:t>градиент </a:t>
            </a:r>
            <a:r>
              <a:rPr lang="ru-RU" sz="2200" dirty="0"/>
              <a:t>обучаться не будет (</a:t>
            </a:r>
            <a:r>
              <a:rPr lang="ru-RU" sz="2200" b="1" dirty="0"/>
              <a:t>проблема затухающего градиента</a:t>
            </a:r>
            <a:r>
              <a:rPr lang="ru-RU" sz="2200" dirty="0"/>
              <a:t>).</a:t>
            </a:r>
          </a:p>
          <a:p>
            <a:pPr>
              <a:spcBef>
                <a:spcPts val="600"/>
              </a:spcBef>
            </a:pPr>
            <a:r>
              <a:rPr lang="ru-RU" sz="2200" dirty="0"/>
              <a:t>градиенты могут начать «взрываться», экспоненциально увеличиваться по мере «разворачивания» нейронной сети – </a:t>
            </a:r>
            <a:r>
              <a:rPr lang="ru-RU" sz="2200" b="1" dirty="0"/>
              <a:t>проблема взрыва градиента </a:t>
            </a:r>
            <a:r>
              <a:rPr lang="ru-RU" sz="2200" dirty="0"/>
              <a:t>(</a:t>
            </a:r>
            <a:r>
              <a:rPr lang="ru-RU" sz="2200" dirty="0" err="1"/>
              <a:t>exploding</a:t>
            </a:r>
            <a:r>
              <a:rPr lang="ru-RU" sz="2200" dirty="0"/>
              <a:t> </a:t>
            </a:r>
            <a:r>
              <a:rPr lang="ru-RU" sz="2200" dirty="0" err="1"/>
              <a:t>gradients</a:t>
            </a:r>
            <a:r>
              <a:rPr lang="ru-RU" sz="2200" dirty="0"/>
              <a:t>).</a:t>
            </a:r>
          </a:p>
          <a:p>
            <a:pPr>
              <a:spcBef>
                <a:spcPts val="600"/>
              </a:spcBef>
            </a:pPr>
            <a:r>
              <a:rPr lang="ru-RU" sz="2200" dirty="0"/>
              <a:t>Градиенты могут свестись к нулю – </a:t>
            </a:r>
            <a:r>
              <a:rPr lang="ru-RU" sz="2200" b="1" dirty="0"/>
              <a:t>проблема вымывания градиента</a:t>
            </a:r>
            <a:r>
              <a:rPr lang="ru-RU" sz="2200" dirty="0"/>
              <a:t> (</a:t>
            </a:r>
            <a:r>
              <a:rPr lang="en-US" sz="2200" dirty="0"/>
              <a:t>vanishing </a:t>
            </a:r>
            <a:r>
              <a:rPr lang="ru-RU" sz="2200" dirty="0" err="1"/>
              <a:t>gradients</a:t>
            </a:r>
            <a:r>
              <a:rPr lang="ru-RU" sz="2200" dirty="0"/>
              <a:t>).</a:t>
            </a:r>
          </a:p>
          <a:p>
            <a:pPr lvl="1">
              <a:spcBef>
                <a:spcPts val="600"/>
              </a:spcBef>
            </a:pPr>
            <a:r>
              <a:rPr lang="ru-RU" sz="2000" dirty="0"/>
              <a:t>В практических задачах веса уменьшаются экспоненциально с количеством слоев в сети</a:t>
            </a:r>
            <a:r>
              <a:rPr lang="ru-RU" sz="2000" dirty="0" smtClean="0"/>
              <a:t>..</a:t>
            </a:r>
            <a:endParaRPr lang="ru-RU" sz="2000" dirty="0"/>
          </a:p>
        </p:txBody>
      </p:sp>
      <p:pic>
        <p:nvPicPr>
          <p:cNvPr id="1026" name="Picture 2" descr="ÐÐ°ÑÑÐ¸Ð½ÐºÐ¸ Ð¿Ð¾ Ð·Ð°Ð¿ÑÐ¾ÑÑ vanishing gradients and gradient exp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933056"/>
            <a:ext cx="4959964" cy="276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840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64363"/>
            <a:ext cx="8315685" cy="452502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Проблема переобучения (</a:t>
            </a:r>
            <a:r>
              <a:rPr lang="en-US" sz="2800" b="1" dirty="0"/>
              <a:t>over fitting)</a:t>
            </a:r>
            <a:r>
              <a:rPr lang="ru-RU" sz="2800" b="1" dirty="0"/>
              <a:t>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634" y="4941168"/>
            <a:ext cx="4384803" cy="177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68924" y="692696"/>
            <a:ext cx="8698852" cy="4618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lang="ru-RU" sz="2200" i="1" dirty="0"/>
              <a:t> Повышение точности сети – повышение числа весов – повышение числа слоев.</a:t>
            </a:r>
          </a:p>
          <a:p>
            <a:pPr marL="285750" lvl="1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lang="ru-RU" sz="2200" b="1" i="1" dirty="0"/>
              <a:t>Проблема:  </a:t>
            </a:r>
            <a:r>
              <a:rPr lang="ru-RU" sz="2200" dirty="0"/>
              <a:t>При слишком долгом обучение может возникнуть ситуация </a:t>
            </a:r>
            <a:r>
              <a:rPr lang="ru-RU" sz="2200" b="1" dirty="0"/>
              <a:t>переобучения.</a:t>
            </a:r>
            <a:r>
              <a:rPr lang="ru-RU" sz="2200" dirty="0"/>
              <a:t> </a:t>
            </a:r>
          </a:p>
          <a:p>
            <a:pPr marL="285750" lvl="1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lang="ru-RU" sz="2200" b="1" dirty="0"/>
              <a:t>Переобучение -</a:t>
            </a:r>
            <a:r>
              <a:rPr lang="ru-RU" sz="2200" dirty="0"/>
              <a:t> ситуация, когда сеть перестанет учится и будет запоминать результаты для тренировочного набора входных данных (выучит тренировочный сет вместе с его шумами). </a:t>
            </a:r>
          </a:p>
          <a:p>
            <a:pPr marL="285750" lvl="1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lang="ru-RU" sz="2200" dirty="0"/>
              <a:t>Тестовые результаты будут вносить шумы – ошибка увеличится. </a:t>
            </a:r>
          </a:p>
          <a:p>
            <a:pPr marL="285750" lvl="1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lang="ru-RU" sz="2000" dirty="0"/>
              <a:t>При переобучении </a:t>
            </a:r>
            <a:r>
              <a:rPr lang="ru-RU" sz="2000" dirty="0" err="1"/>
              <a:t>нейросеть</a:t>
            </a:r>
            <a:r>
              <a:rPr lang="ru-RU" sz="2000" dirty="0"/>
              <a:t> считает шумы как бы частью полезного сигнала. </a:t>
            </a:r>
          </a:p>
          <a:p>
            <a:pPr marL="285750" lvl="1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lang="ru-RU" sz="2000" i="1" dirty="0"/>
              <a:t>Кроме переобучение может быть  </a:t>
            </a:r>
            <a:r>
              <a:rPr lang="ru-RU" sz="2000" b="1" i="1" dirty="0" err="1"/>
              <a:t>недообучение</a:t>
            </a:r>
            <a:r>
              <a:rPr lang="ru-RU" sz="2000" i="1" dirty="0"/>
              <a:t> – когда </a:t>
            </a:r>
            <a:r>
              <a:rPr lang="ru-RU" sz="2000" i="1" dirty="0" err="1"/>
              <a:t>нейросеть</a:t>
            </a:r>
            <a:r>
              <a:rPr lang="ru-RU" sz="2000" i="1" dirty="0"/>
              <a:t> выделила не все признаки</a:t>
            </a:r>
            <a:r>
              <a:rPr lang="ru-RU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0617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8077" y="275038"/>
            <a:ext cx="7886700" cy="725121"/>
          </a:xfrm>
        </p:spPr>
        <p:txBody>
          <a:bodyPr>
            <a:normAutofit fontScale="90000"/>
          </a:bodyPr>
          <a:lstStyle/>
          <a:p>
            <a:r>
              <a:rPr lang="ru-RU" sz="3200" b="1" dirty="0"/>
              <a:t>Линейная Регрессия – самый простой алгоритм машинного обучения 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38077" y="925443"/>
                <a:ext cx="7886700" cy="515705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1800" dirty="0"/>
                  <a:t>Линейная регрессия — метод восстановления зависимости между двумя переменными. Линейная означает, что мы предполагаем, что переменные выражаются через уравнение вида: 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ru-RU" sz="1800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- </a:t>
                </a:r>
                <a:r>
                  <a:rPr lang="ru-RU" sz="1800" dirty="0"/>
                  <a:t>веса;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sz="1800" dirty="0"/>
                  <a:t> – случайное слагаемое (шум)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077" y="925443"/>
                <a:ext cx="7886700" cy="5157055"/>
              </a:xfrm>
              <a:blipFill rotWithShape="1">
                <a:blip r:embed="rId2"/>
                <a:stretch>
                  <a:fillRect l="-696" t="-10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Рисунок 25" descr="https://habrastorage.org/files/619/e50/5fd/619e505fd9a043e3aaba9c91d5e8f0e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478" y="1561153"/>
            <a:ext cx="2190384" cy="173143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/>
          <p:cNvSpPr txBox="1"/>
          <p:nvPr/>
        </p:nvSpPr>
        <p:spPr>
          <a:xfrm>
            <a:off x="5561616" y="191848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7752000" y="313463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740888" y="2327088"/>
            <a:ext cx="4490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Таким образом задача – найти линию, которая бы наилучшим образом описывала экспериментальный набор данных.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740888" y="3173530"/>
                <a:ext cx="7510829" cy="3520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В общем случае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endParaRPr lang="ru-RU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algn="ctr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+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(или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𝑥𝑁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𝑥𝑁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𝑁𝑥𝑀</m:t>
                        </m:r>
                      </m:sub>
                    </m:sSub>
                  </m:oMath>
                </a14:m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+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) </a:t>
                </a:r>
              </a:p>
              <a:p>
                <a:pPr>
                  <a:spcBef>
                    <a:spcPts val="400"/>
                  </a:spcBef>
                </a:pP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	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- веса модели,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X – </a:t>
                </a: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входные данные,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y – </a:t>
                </a: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результаты 	предсказания регрессией</a:t>
                </a:r>
              </a:p>
              <a:p>
                <a:pPr>
                  <a:spcBef>
                    <a:spcPts val="400"/>
                  </a:spcBef>
                </a:pP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Требуется найти такие коэффициенты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чтобы ошибка результатов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y </a:t>
                </a: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была минимальной по заданному критерию*.</a:t>
                </a:r>
              </a:p>
              <a:p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	Как правило выбирают критерий минимума по методу наименьших квадратов.</a:t>
                </a:r>
              </a:p>
              <a:p>
                <a:pPr algn="ctr"/>
                <a:r>
                  <a:rPr lang="en-US" b="0" dirty="0">
                    <a:ea typeface="Cambria Math" panose="02040503050406030204" pitchFamily="18" charset="0"/>
                  </a:rPr>
                  <a:t>min(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1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*При этом считается что 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– случайная нормальная Гауссова величина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/>
                </a:r>
                <a:b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</a:br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E{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}=0,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Var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{</a:t>
                </a:r>
                <a14:m>
                  <m:oMath xmlns:m="http://schemas.openxmlformats.org/officeDocument/2006/math">
                    <m:r>
                      <a:rPr lang="ru-RU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}=</a:t>
                </a:r>
                <a:r>
                  <a:rPr lang="en-US" sz="16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i="0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rPr>
                  <a:t>&lt;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∞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𝑐𝑜𝑣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)</a:t>
                </a:r>
                <a:endParaRPr lang="ru-RU" sz="16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88" y="3173530"/>
                <a:ext cx="7510829" cy="3520323"/>
              </a:xfrm>
              <a:prstGeom prst="rect">
                <a:avLst/>
              </a:prstGeom>
              <a:blipFill>
                <a:blip r:embed="rId4"/>
                <a:stretch>
                  <a:fillRect l="-731" t="-2946" r="-162" b="-8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4437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64363"/>
            <a:ext cx="8315685" cy="452502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Другие проблемы обучения нейронных сетей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62230" y="911614"/>
            <a:ext cx="8698852" cy="2872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lang="ru-RU" sz="2200" b="1" i="1" dirty="0"/>
              <a:t>Проблема инициализации </a:t>
            </a:r>
            <a:r>
              <a:rPr lang="ru-RU" sz="2200" i="1" dirty="0"/>
              <a:t>– </a:t>
            </a:r>
            <a:r>
              <a:rPr lang="ru-RU" sz="2200" dirty="0"/>
              <a:t>при плохой обусловленности данных результат работы сети зависит от инициализации.</a:t>
            </a:r>
          </a:p>
          <a:p>
            <a:pPr marL="285750" lvl="1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lang="ru-RU" sz="2200" b="1" i="1" dirty="0"/>
              <a:t>проблема  выбора функций активации и потерь</a:t>
            </a:r>
            <a:r>
              <a:rPr lang="ru-RU" sz="2200" i="1" dirty="0"/>
              <a:t>. – </a:t>
            </a:r>
            <a:r>
              <a:rPr lang="ru-RU" sz="2200" dirty="0"/>
              <a:t>результат может завесить от того, какие функции выбраны.</a:t>
            </a:r>
          </a:p>
          <a:p>
            <a:pPr marL="285750" lvl="1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450850" algn="l"/>
              </a:tabLst>
            </a:pPr>
            <a:r>
              <a:rPr lang="ru-RU" sz="2200" b="1" i="1" dirty="0"/>
              <a:t>Проблема размерности </a:t>
            </a:r>
            <a:r>
              <a:rPr lang="ru-RU" sz="2200" i="1" dirty="0"/>
              <a:t>– </a:t>
            </a:r>
            <a:r>
              <a:rPr lang="ru-RU" sz="2200" dirty="0"/>
              <a:t>число параметров сети растет экспоненциально числу слоев и/или числу входов</a:t>
            </a:r>
          </a:p>
          <a:p>
            <a:pPr marL="285750" lvl="1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450850" algn="l"/>
              </a:tabLst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938075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Особенности подготовки данных в НС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Лекция – </a:t>
            </a:r>
          </a:p>
          <a:p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Проблемы обучения нейронных сетей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ru-RU" sz="2800" dirty="0"/>
              <a:t>Основы нейронных сетей.</a:t>
            </a: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564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64363"/>
            <a:ext cx="8717830" cy="559562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dirty="0"/>
              <a:t>Особенности подготовки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2110" y="867462"/>
            <a:ext cx="8634222" cy="5664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b="1" dirty="0"/>
              <a:t>Сбор данных </a:t>
            </a:r>
            <a:r>
              <a:rPr lang="ru-RU" sz="2200" dirty="0"/>
              <a:t>(фотографирование интересующих объектов, снятие видеопотока с камеры, выделение части изображения на интернет странице).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операции подготовки данных требуют значительных затрат рабочего </a:t>
            </a:r>
            <a:r>
              <a:rPr lang="ru-RU" sz="2200" dirty="0" smtClean="0"/>
              <a:t>времени</a:t>
            </a:r>
          </a:p>
          <a:p>
            <a:pPr lvl="2">
              <a:spcBef>
                <a:spcPts val="600"/>
              </a:spcBef>
            </a:pPr>
            <a:r>
              <a:rPr lang="ru-RU" sz="2200" dirty="0" smtClean="0"/>
              <a:t>и</a:t>
            </a:r>
            <a:r>
              <a:rPr lang="ru-RU" sz="2200" dirty="0"/>
              <a:t>, соответственно, подобный способ создания обучающий базы весьма дорог.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Доступ к данным не всегда бывает открытым и не всегда этичен.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Проблема хранения и безопасности </a:t>
            </a:r>
            <a:r>
              <a:rPr lang="ru-RU" sz="2200" dirty="0" smtClean="0"/>
              <a:t>данных, а также их </a:t>
            </a:r>
            <a:r>
              <a:rPr lang="ru-RU" sz="2200" dirty="0" err="1" smtClean="0"/>
              <a:t>анонимизации</a:t>
            </a:r>
            <a:r>
              <a:rPr lang="ru-RU" sz="2200" dirty="0" smtClean="0"/>
              <a:t>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200" b="1" i="1" dirty="0"/>
              <a:t>Данные необходимо  собирать в различных условиях </a:t>
            </a:r>
            <a:r>
              <a:rPr lang="ru-RU" sz="2200" dirty="0"/>
              <a:t>— освещение, взаимодействие объектов, модели устройств, с которых происходит съемка, и т. д.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/>
              <a:t>Разнородность и качество данных влияют на качество работы сети.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492565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64363"/>
            <a:ext cx="8717830" cy="559562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dirty="0"/>
              <a:t>Особенности подготовки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980728"/>
            <a:ext cx="8634222" cy="5664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b="1" dirty="0" smtClean="0"/>
              <a:t>Фильтрация</a:t>
            </a:r>
            <a:r>
              <a:rPr lang="ru-RU" sz="2400" dirty="0" smtClean="0"/>
              <a:t> </a:t>
            </a:r>
            <a:r>
              <a:rPr lang="ru-RU" sz="2400" dirty="0"/>
              <a:t>— </a:t>
            </a:r>
            <a:r>
              <a:rPr lang="ru-RU" sz="2400" i="1" dirty="0"/>
              <a:t>проверка </a:t>
            </a:r>
            <a:r>
              <a:rPr lang="ru-RU" sz="2400" i="1" dirty="0" smtClean="0"/>
              <a:t>данных (например изображений, звуков) </a:t>
            </a:r>
            <a:r>
              <a:rPr lang="ru-RU" sz="2400" i="1" dirty="0"/>
              <a:t>на ряд требований: </a:t>
            </a:r>
            <a:endParaRPr lang="ru-RU" sz="2400" i="1" dirty="0" smtClean="0"/>
          </a:p>
          <a:p>
            <a:pPr lvl="1">
              <a:spcBef>
                <a:spcPts val="600"/>
              </a:spcBef>
            </a:pPr>
            <a:r>
              <a:rPr lang="ru-RU" sz="2000" i="1" dirty="0" smtClean="0"/>
              <a:t>Например для изображений: </a:t>
            </a:r>
            <a:r>
              <a:rPr lang="ru-RU" sz="2000" dirty="0" smtClean="0"/>
              <a:t>достаточный </a:t>
            </a:r>
            <a:r>
              <a:rPr lang="ru-RU" sz="2000" dirty="0"/>
              <a:t>уровень освещенности </a:t>
            </a:r>
            <a:r>
              <a:rPr lang="ru-RU" sz="2000" dirty="0" smtClean="0"/>
              <a:t>объектов, </a:t>
            </a:r>
            <a:r>
              <a:rPr lang="ru-RU" sz="2000" dirty="0"/>
              <a:t>наличие необходимого объекта и т. д.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b="1" dirty="0"/>
              <a:t>Подготовка инструментария для разметки </a:t>
            </a:r>
            <a:r>
              <a:rPr lang="ru-RU" sz="2400" dirty="0"/>
              <a:t>(написание собственного или оптимизация готового).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b="1" dirty="0"/>
              <a:t>Разметка</a:t>
            </a:r>
            <a:r>
              <a:rPr lang="ru-RU" sz="2400" dirty="0"/>
              <a:t> (выделение четырехугольников, необходимых знакомест, интересующих областей изображения).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b="1" dirty="0"/>
              <a:t>Присвоение каждому изображению метки </a:t>
            </a:r>
            <a:r>
              <a:rPr lang="ru-RU" sz="2400" dirty="0"/>
              <a:t>(буква или название объекта на изображении).</a:t>
            </a:r>
          </a:p>
        </p:txBody>
      </p:sp>
    </p:spTree>
    <p:extLst>
      <p:ext uri="{BB962C8B-B14F-4D97-AF65-F5344CB8AC3E}">
        <p14:creationId xmlns:p14="http://schemas.microsoft.com/office/powerpoint/2010/main" val="62862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64363"/>
            <a:ext cx="8717830" cy="559562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dirty="0"/>
              <a:t>Особенности подготовки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790" y="923925"/>
            <a:ext cx="8737710" cy="519112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200" b="1" i="1" dirty="0" smtClean="0"/>
              <a:t>В </a:t>
            </a:r>
            <a:r>
              <a:rPr lang="ru-RU" sz="2200" b="1" i="1" dirty="0"/>
              <a:t>идеале данных должно хватить на тренировочную, </a:t>
            </a:r>
            <a:r>
              <a:rPr lang="ru-RU" sz="2200" b="1" i="1" dirty="0" err="1"/>
              <a:t>валидационную</a:t>
            </a:r>
            <a:r>
              <a:rPr lang="ru-RU" sz="2200" b="1" i="1" dirty="0"/>
              <a:t> и тестовую выборки</a:t>
            </a:r>
            <a:r>
              <a:rPr lang="ru-RU" sz="2200" i="1" dirty="0"/>
              <a:t>, </a:t>
            </a:r>
            <a:r>
              <a:rPr lang="ru-RU" sz="2200" dirty="0"/>
              <a:t>причем тестовая +</a:t>
            </a:r>
            <a:r>
              <a:rPr lang="ru-RU" sz="2200" dirty="0" err="1"/>
              <a:t>валидационная</a:t>
            </a:r>
            <a:r>
              <a:rPr lang="ru-RU" sz="2200" dirty="0"/>
              <a:t> </a:t>
            </a:r>
            <a:r>
              <a:rPr lang="en-US" sz="2200" dirty="0"/>
              <a:t>&gt; </a:t>
            </a:r>
            <a:r>
              <a:rPr lang="ru-RU" sz="2200" dirty="0"/>
              <a:t>тренировочной</a:t>
            </a:r>
            <a:r>
              <a:rPr lang="ru-RU" sz="2200" dirty="0" smtClean="0"/>
              <a:t>.</a:t>
            </a:r>
          </a:p>
          <a:p>
            <a:pPr lvl="1">
              <a:spcBef>
                <a:spcPts val="300"/>
              </a:spcBef>
            </a:pPr>
            <a:r>
              <a:rPr lang="ru-RU" sz="2400" dirty="0" smtClean="0"/>
              <a:t>Тренировочная выборка – на ней проводится обучение</a:t>
            </a:r>
            <a:endParaRPr lang="ru-RU" sz="2400" dirty="0" smtClean="0"/>
          </a:p>
          <a:p>
            <a:pPr lvl="1">
              <a:spcBef>
                <a:spcPts val="300"/>
              </a:spcBef>
            </a:pPr>
            <a:r>
              <a:rPr lang="ru-RU" sz="2400" dirty="0" err="1" smtClean="0"/>
              <a:t>Валидационная</a:t>
            </a:r>
            <a:r>
              <a:rPr lang="ru-RU" sz="2400" dirty="0" smtClean="0"/>
              <a:t> выборка – это выборка проверка на которой должна проводится в ходе обучения сети.</a:t>
            </a:r>
          </a:p>
          <a:p>
            <a:pPr lvl="1">
              <a:spcBef>
                <a:spcPts val="300"/>
              </a:spcBef>
            </a:pPr>
            <a:r>
              <a:rPr lang="ru-RU" sz="2400" dirty="0" smtClean="0"/>
              <a:t>Тестовая выборка – проверка на ней должна проводится по окончанию обучения</a:t>
            </a:r>
            <a:endParaRPr lang="ru-RU" sz="24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200" b="1" dirty="0"/>
              <a:t>В дополнение может быть выделена тренировочная выборка </a:t>
            </a:r>
            <a:r>
              <a:rPr lang="ru-RU" sz="2200" b="1" dirty="0" err="1"/>
              <a:t>дообучения</a:t>
            </a:r>
            <a:r>
              <a:rPr lang="ru-RU" sz="2200" b="1" dirty="0"/>
              <a:t> </a:t>
            </a:r>
            <a:r>
              <a:rPr lang="en-US" sz="2200" b="1" dirty="0"/>
              <a:t>(fine-turning)</a:t>
            </a:r>
            <a:r>
              <a:rPr lang="ru-RU" sz="2200" b="1" dirty="0"/>
              <a:t> </a:t>
            </a:r>
            <a:r>
              <a:rPr lang="ru-RU" sz="2200" dirty="0"/>
              <a:t>– данная выборка необходима для тонкой настойки сети для решаемых задач. Также данная выборка может быть сформирована в результате работы сети.</a:t>
            </a:r>
          </a:p>
        </p:txBody>
      </p:sp>
    </p:spTree>
    <p:extLst>
      <p:ext uri="{BB962C8B-B14F-4D97-AF65-F5344CB8AC3E}">
        <p14:creationId xmlns:p14="http://schemas.microsoft.com/office/powerpoint/2010/main" val="719007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64362"/>
            <a:ext cx="8717830" cy="1140587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dirty="0"/>
              <a:t>Особенности подготовки данных.</a:t>
            </a:r>
            <a:br>
              <a:rPr lang="ru-RU" sz="2200" b="1" dirty="0"/>
            </a:br>
            <a:r>
              <a:rPr lang="ru-RU" sz="2200" b="1" dirty="0"/>
              <a:t>Сбалансированность выборки.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800" y="1590675"/>
            <a:ext cx="8737710" cy="48387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200" b="1" dirty="0"/>
              <a:t>Данные должны быть сбалансированы – </a:t>
            </a:r>
            <a:r>
              <a:rPr lang="ru-RU" sz="2200" dirty="0"/>
              <a:t>к каждому классу должно относится примерно равное число данных</a:t>
            </a:r>
            <a:r>
              <a:rPr lang="ru-RU" sz="2200" b="1" dirty="0"/>
              <a:t>.</a:t>
            </a:r>
          </a:p>
          <a:p>
            <a:pPr marL="533400" lvl="1">
              <a:lnSpc>
                <a:spcPct val="100000"/>
              </a:lnSpc>
              <a:spcBef>
                <a:spcPts val="300"/>
              </a:spcBef>
            </a:pPr>
            <a:r>
              <a:rPr lang="ru-RU" sz="2200" b="1" dirty="0"/>
              <a:t>Решение проблемы дублированием </a:t>
            </a:r>
            <a:r>
              <a:rPr lang="ru-RU" sz="2200" dirty="0"/>
              <a:t>изображений в классах с малым количеством изображений, или исключение изображений из классов с большим количеством изображений.</a:t>
            </a:r>
            <a:endParaRPr lang="en-US" sz="2200" dirty="0"/>
          </a:p>
          <a:p>
            <a:pPr marL="533400" lvl="1">
              <a:lnSpc>
                <a:spcPct val="100000"/>
              </a:lnSpc>
              <a:spcBef>
                <a:spcPts val="300"/>
              </a:spcBef>
            </a:pPr>
            <a:r>
              <a:rPr lang="ru-RU" sz="2200" b="1" dirty="0"/>
              <a:t>Набор данных можно разделить на два</a:t>
            </a:r>
            <a:r>
              <a:rPr lang="ru-RU" sz="2200" dirty="0"/>
              <a:t>, одна часть будет - классы, с большим количеством изображений, другая –, с малым количеством. </a:t>
            </a:r>
          </a:p>
          <a:p>
            <a:pPr marL="990600" lvl="2">
              <a:lnSpc>
                <a:spcPct val="100000"/>
              </a:lnSpc>
              <a:spcBef>
                <a:spcPts val="300"/>
              </a:spcBef>
            </a:pPr>
            <a:r>
              <a:rPr lang="ru-RU" sz="2200" i="1" dirty="0"/>
              <a:t>Каждая часть будет сравнительно сбалансированной</a:t>
            </a:r>
            <a:r>
              <a:rPr lang="ru-RU" sz="2200" dirty="0"/>
              <a:t>. </a:t>
            </a:r>
          </a:p>
          <a:p>
            <a:pPr marL="990600" lvl="2">
              <a:lnSpc>
                <a:spcPct val="100000"/>
              </a:lnSpc>
              <a:spcBef>
                <a:spcPts val="300"/>
              </a:spcBef>
            </a:pPr>
            <a:r>
              <a:rPr lang="ru-RU" sz="2200" u="sng" dirty="0"/>
              <a:t>Сначала обучить модель на классах с большим количеством изображений,  затем – на классах с малым количеством изображений.</a:t>
            </a:r>
            <a:endParaRPr lang="ru-RU" sz="1800" b="1" dirty="0"/>
          </a:p>
        </p:txBody>
      </p:sp>
    </p:spTree>
    <p:extLst>
      <p:ext uri="{BB962C8B-B14F-4D97-AF65-F5344CB8AC3E}">
        <p14:creationId xmlns:p14="http://schemas.microsoft.com/office/powerpoint/2010/main" val="3870675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64363"/>
            <a:ext cx="8717830" cy="559562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dirty="0"/>
              <a:t>Использование </a:t>
            </a:r>
            <a:r>
              <a:rPr lang="ru-RU" sz="2200" b="1" dirty="0" err="1"/>
              <a:t>валидационной</a:t>
            </a:r>
            <a:r>
              <a:rPr lang="ru-RU" sz="2200" b="1" dirty="0"/>
              <a:t> выборки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800" y="990600"/>
            <a:ext cx="8572610" cy="5651500"/>
          </a:xfrm>
        </p:spPr>
        <p:txBody>
          <a:bodyPr>
            <a:normAutofit/>
          </a:bodyPr>
          <a:lstStyle/>
          <a:p>
            <a:pPr marL="182563" lvl="1" indent="-182563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tabLst>
                <a:tab pos="450850" algn="l"/>
              </a:tabLst>
            </a:pPr>
            <a:r>
              <a:rPr lang="ru-RU" sz="2200" b="1" dirty="0"/>
              <a:t>Создания </a:t>
            </a:r>
            <a:r>
              <a:rPr lang="ru-RU" sz="2200" b="1" dirty="0" err="1"/>
              <a:t>валидационного</a:t>
            </a:r>
            <a:r>
              <a:rPr lang="ru-RU" sz="2200" b="1" dirty="0"/>
              <a:t> репрезентативного множества</a:t>
            </a:r>
            <a:r>
              <a:rPr lang="ru-RU" sz="2200" dirty="0"/>
              <a:t>, - выделение части тренировочного множества в отдельный набор для проверки работы сети. </a:t>
            </a:r>
            <a:r>
              <a:rPr lang="ru-RU" sz="2200" b="1" dirty="0"/>
              <a:t>метод ранней остановки</a:t>
            </a:r>
            <a:r>
              <a:rPr lang="ru-RU" sz="2200" dirty="0"/>
              <a:t>. </a:t>
            </a:r>
          </a:p>
          <a:p>
            <a:pPr marL="639763" lvl="2" indent="-182563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tabLst>
                <a:tab pos="450850" algn="l"/>
              </a:tabLst>
            </a:pPr>
            <a:r>
              <a:rPr lang="ru-RU" sz="2200" i="1" dirty="0" err="1"/>
              <a:t>Валидационная</a:t>
            </a:r>
            <a:r>
              <a:rPr lang="ru-RU" sz="2200" i="1" dirty="0"/>
              <a:t> и тестовая выборки должны иметь одинаковые распределения иначе сеть обучится неверно. </a:t>
            </a:r>
          </a:p>
          <a:p>
            <a:pPr marL="639763" lvl="2" indent="-182563">
              <a:lnSpc>
                <a:spcPct val="100000"/>
              </a:lnSpc>
              <a:spcBef>
                <a:spcPts val="300"/>
              </a:spcBef>
              <a:tabLst>
                <a:tab pos="450850" algn="l"/>
              </a:tabLst>
            </a:pPr>
            <a:r>
              <a:rPr lang="ru-RU" sz="2200" u="sng" dirty="0"/>
              <a:t>Распределена тренировочной выборки может отличатся от распределений тестовой и </a:t>
            </a:r>
            <a:r>
              <a:rPr lang="ru-RU" sz="2200" u="sng" dirty="0" err="1"/>
              <a:t>валидационной</a:t>
            </a:r>
            <a:r>
              <a:rPr lang="ru-RU" sz="2200" u="sng" dirty="0"/>
              <a:t> выборки (быть шире). </a:t>
            </a:r>
          </a:p>
          <a:p>
            <a:pPr marL="639763" lvl="2" indent="-182563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tabLst>
                <a:tab pos="450850" algn="l"/>
              </a:tabLst>
            </a:pPr>
            <a:r>
              <a:rPr lang="ru-RU" sz="2200" b="1" dirty="0"/>
              <a:t>В некоторых случаях рекомендуют, чтобы </a:t>
            </a:r>
            <a:r>
              <a:rPr lang="ru-RU" sz="2200" b="1" dirty="0" err="1"/>
              <a:t>валидационная</a:t>
            </a:r>
            <a:r>
              <a:rPr lang="ru-RU" sz="2200" b="1" dirty="0"/>
              <a:t> + тестовая выборка были 70% от всего объема данных.</a:t>
            </a:r>
          </a:p>
          <a:p>
            <a:pPr marL="639763" lvl="2" indent="-182563">
              <a:lnSpc>
                <a:spcPct val="100000"/>
              </a:lnSpc>
              <a:spcBef>
                <a:spcPts val="300"/>
              </a:spcBef>
              <a:tabLst>
                <a:tab pos="450850" algn="l"/>
              </a:tabLst>
            </a:pPr>
            <a:r>
              <a:rPr lang="ru-RU" sz="1800" dirty="0"/>
              <a:t>Остановку обучения надо делать когда точность на тренировочном множестве приблизительно равна точности на </a:t>
            </a:r>
            <a:r>
              <a:rPr lang="ru-RU" sz="1800" dirty="0" err="1" smtClean="0"/>
              <a:t>валидационном</a:t>
            </a:r>
            <a:r>
              <a:rPr lang="ru-RU" sz="1800" dirty="0" smtClean="0"/>
              <a:t> множестве </a:t>
            </a:r>
            <a:r>
              <a:rPr lang="ru-RU" sz="1800" dirty="0"/>
              <a:t>и слабо меняется несколько итераций (толерантность обучения).</a:t>
            </a:r>
          </a:p>
        </p:txBody>
      </p:sp>
    </p:spTree>
    <p:extLst>
      <p:ext uri="{BB962C8B-B14F-4D97-AF65-F5344CB8AC3E}">
        <p14:creationId xmlns:p14="http://schemas.microsoft.com/office/powerpoint/2010/main" val="3639109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95250"/>
            <a:ext cx="8717830" cy="1276349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dirty="0"/>
              <a:t>Использование </a:t>
            </a:r>
            <a:r>
              <a:rPr lang="ru-RU" sz="2200" b="1" dirty="0" err="1"/>
              <a:t>валидационной</a:t>
            </a:r>
            <a:r>
              <a:rPr lang="ru-RU" sz="2200" b="1" dirty="0"/>
              <a:t> выборки.</a:t>
            </a:r>
            <a:r>
              <a:rPr lang="en-US" sz="2200" b="1" dirty="0"/>
              <a:t/>
            </a:r>
            <a:br>
              <a:rPr lang="en-US" sz="2200" b="1" dirty="0"/>
            </a:br>
            <a:r>
              <a:rPr lang="ru-RU" sz="2400" b="1" dirty="0"/>
              <a:t>Выборки анализируемой и черного ящика</a:t>
            </a:r>
            <a:r>
              <a:rPr lang="ru-RU" sz="2000" dirty="0"/>
              <a:t>.</a:t>
            </a:r>
            <a:endParaRPr lang="ru-RU" sz="2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9700" y="1285875"/>
            <a:ext cx="8572610" cy="5143500"/>
          </a:xfrm>
        </p:spPr>
        <p:txBody>
          <a:bodyPr>
            <a:normAutofit/>
          </a:bodyPr>
          <a:lstStyle/>
          <a:p>
            <a:pPr marL="182563" lvl="1" indent="-182563">
              <a:lnSpc>
                <a:spcPct val="100000"/>
              </a:lnSpc>
              <a:spcBef>
                <a:spcPts val="300"/>
              </a:spcBef>
              <a:tabLst>
                <a:tab pos="450850" algn="l"/>
              </a:tabLst>
            </a:pPr>
            <a:r>
              <a:rPr lang="ru-RU" dirty="0"/>
              <a:t>Создание </a:t>
            </a:r>
            <a:r>
              <a:rPr lang="ru-RU" dirty="0" err="1"/>
              <a:t>валидационных</a:t>
            </a:r>
            <a:r>
              <a:rPr lang="ru-RU" dirty="0"/>
              <a:t> выборок: анализируемой и черного ящика</a:t>
            </a:r>
            <a:r>
              <a:rPr lang="ru-RU" sz="2200" dirty="0"/>
              <a:t>.</a:t>
            </a:r>
          </a:p>
          <a:p>
            <a:pPr marL="639763" lvl="2" indent="-182563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tabLst>
                <a:tab pos="450850" algn="l"/>
              </a:tabLst>
            </a:pPr>
            <a:r>
              <a:rPr lang="ru-RU" sz="2200" b="1" dirty="0"/>
              <a:t>анализируемая выборка должна включать специальные примеры с ошибкой для их выявления их неправильной классификации.</a:t>
            </a:r>
          </a:p>
          <a:p>
            <a:pPr marL="639763" lvl="2" indent="-182563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tabLst>
                <a:tab pos="450850" algn="l"/>
              </a:tabLst>
            </a:pPr>
            <a:r>
              <a:rPr lang="ru-RU" sz="2200" i="1" dirty="0"/>
              <a:t>По анализируемой выборке можно оптимизировать </a:t>
            </a:r>
            <a:r>
              <a:rPr lang="ru-RU" sz="2200" i="1" dirty="0" err="1"/>
              <a:t>гиперпараметры</a:t>
            </a:r>
            <a:r>
              <a:rPr lang="ru-RU" sz="2200" i="1" dirty="0"/>
              <a:t>.</a:t>
            </a:r>
          </a:p>
          <a:p>
            <a:pPr marL="639763" lvl="2" indent="-182563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tabLst>
                <a:tab pos="450850" algn="l"/>
              </a:tabLst>
            </a:pPr>
            <a:r>
              <a:rPr lang="ru-RU" sz="2200" u="sng" dirty="0"/>
              <a:t>Выборка черного ящика служит для автоматического тестирования работы сети и предотвращения переобучения (выборка черного ящика). </a:t>
            </a:r>
            <a:endParaRPr lang="en-US" sz="2200" u="sng" dirty="0"/>
          </a:p>
        </p:txBody>
      </p:sp>
    </p:spTree>
    <p:extLst>
      <p:ext uri="{BB962C8B-B14F-4D97-AF65-F5344CB8AC3E}">
        <p14:creationId xmlns:p14="http://schemas.microsoft.com/office/powerpoint/2010/main" val="3874258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64363"/>
            <a:ext cx="8717830" cy="559562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dirty="0"/>
              <a:t>Использование </a:t>
            </a:r>
            <a:r>
              <a:rPr lang="ru-RU" sz="2200" b="1" dirty="0" err="1"/>
              <a:t>дообучения</a:t>
            </a:r>
            <a:endParaRPr lang="ru-RU" sz="2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08720"/>
            <a:ext cx="8718550" cy="5651500"/>
          </a:xfrm>
        </p:spPr>
        <p:txBody>
          <a:bodyPr>
            <a:normAutofit lnSpcReduction="10000"/>
          </a:bodyPr>
          <a:lstStyle/>
          <a:p>
            <a:pPr fontAlgn="base"/>
            <a:r>
              <a:rPr lang="ru-RU" sz="2000" i="1" dirty="0"/>
              <a:t>Часть тренировочных данных может быть выделена в выборку </a:t>
            </a:r>
            <a:r>
              <a:rPr lang="ru-RU" sz="2000" i="1" dirty="0" err="1"/>
              <a:t>дообучения</a:t>
            </a:r>
            <a:r>
              <a:rPr lang="ru-RU" sz="2000" i="1" dirty="0"/>
              <a:t>, например для балансировки основной тренировочной выборки классы с малым числом данных можно выделить в выборку </a:t>
            </a:r>
            <a:r>
              <a:rPr lang="ru-RU" sz="2000" i="1" dirty="0" err="1"/>
              <a:t>дообучения</a:t>
            </a:r>
            <a:r>
              <a:rPr lang="ru-RU" sz="2000" i="1" dirty="0"/>
              <a:t> .</a:t>
            </a:r>
          </a:p>
          <a:p>
            <a:pPr fontAlgn="base"/>
            <a:r>
              <a:rPr lang="ru-RU" sz="2000" i="1" dirty="0"/>
              <a:t>также данная выборка может быть сформирована в результате работы сети.</a:t>
            </a:r>
          </a:p>
          <a:p>
            <a:pPr fontAlgn="base"/>
            <a:r>
              <a:rPr lang="ru-RU" sz="2000" b="1" i="1" dirty="0"/>
              <a:t>Наборы данных похожи, данных </a:t>
            </a:r>
            <a:r>
              <a:rPr lang="ru-RU" sz="2000" b="1" i="1" dirty="0" err="1"/>
              <a:t>дообучения</a:t>
            </a:r>
            <a:r>
              <a:rPr lang="ru-RU" sz="2000" b="1" i="1" dirty="0"/>
              <a:t> много.</a:t>
            </a:r>
            <a:r>
              <a:rPr lang="ru-RU" sz="2000" b="1" dirty="0"/>
              <a:t> </a:t>
            </a:r>
            <a:r>
              <a:rPr lang="ru-RU" sz="2000" dirty="0"/>
              <a:t>Необходимо обучить на новых данных несколько верхних слоев обученной модели с малой скоростью обучения.</a:t>
            </a:r>
          </a:p>
          <a:p>
            <a:pPr fontAlgn="base"/>
            <a:r>
              <a:rPr lang="ru-RU" sz="2000" b="1" i="1" dirty="0"/>
              <a:t>Наборы данных похожи, данных мало.</a:t>
            </a:r>
            <a:r>
              <a:rPr lang="ru-RU" sz="2000" dirty="0"/>
              <a:t> Необходимо обучить классификатор на признаках, извлеченных из верхних слоев </a:t>
            </a:r>
            <a:r>
              <a:rPr lang="ru-RU" sz="2000" dirty="0" err="1"/>
              <a:t>побученной</a:t>
            </a:r>
            <a:r>
              <a:rPr lang="ru-RU" sz="2000" dirty="0"/>
              <a:t> модели.</a:t>
            </a:r>
          </a:p>
          <a:p>
            <a:pPr fontAlgn="base"/>
            <a:r>
              <a:rPr lang="ru-RU" sz="2000" b="1" i="1" dirty="0"/>
              <a:t>Наборы данных не похожи, данных много.</a:t>
            </a:r>
            <a:r>
              <a:rPr lang="ru-RU" sz="2000" i="1" dirty="0"/>
              <a:t> </a:t>
            </a:r>
            <a:r>
              <a:rPr lang="ru-RU" sz="2000" dirty="0"/>
              <a:t>Необходимо обучить на новых данных большое количество слоев обученной модели с малой скоростью обучения.</a:t>
            </a:r>
          </a:p>
          <a:p>
            <a:pPr fontAlgn="base"/>
            <a:r>
              <a:rPr lang="ru-RU" sz="2000" b="1" i="1" dirty="0"/>
              <a:t>Наборы данных не похожи, новых данных мало.</a:t>
            </a:r>
            <a:r>
              <a:rPr lang="ru-RU" sz="2000" dirty="0"/>
              <a:t> Обучить дополнительный классификатор лучше обучить классификатор (например, SVM) на признаках (активациях) из более ранних слоев. В данном случае использование данных под вопросом.</a:t>
            </a:r>
          </a:p>
        </p:txBody>
      </p:sp>
    </p:spTree>
    <p:extLst>
      <p:ext uri="{BB962C8B-B14F-4D97-AF65-F5344CB8AC3E}">
        <p14:creationId xmlns:p14="http://schemas.microsoft.com/office/powerpoint/2010/main" val="3294978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13867" y="1844824"/>
            <a:ext cx="7772400" cy="1470025"/>
          </a:xfrm>
        </p:spPr>
        <p:txBody>
          <a:bodyPr/>
          <a:lstStyle/>
          <a:p>
            <a:r>
              <a:rPr lang="ru-RU" dirty="0" smtClean="0"/>
              <a:t>Функции потерь, активации и оценки качества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Лекция – </a:t>
            </a:r>
          </a:p>
          <a:p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Проблемы обучения нейронных сетей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ru-RU" sz="2800" dirty="0"/>
              <a:t>Основы нейронных сетей.</a:t>
            </a: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541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294787"/>
            <a:ext cx="7886700" cy="725121"/>
          </a:xfrm>
        </p:spPr>
        <p:txBody>
          <a:bodyPr>
            <a:noAutofit/>
          </a:bodyPr>
          <a:lstStyle/>
          <a:p>
            <a:r>
              <a:rPr lang="ru-RU" sz="2700" b="1" dirty="0"/>
              <a:t>Метод наименьших квадратов</a:t>
            </a:r>
            <a:endParaRPr lang="ru-RU" sz="2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667785"/>
                <a:ext cx="7886700" cy="3824101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Постановка задачи: минимизация т.н. «квадратов  невязок»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1"/>
                                  </m:r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ru-RU" sz="1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900"/>
                  </a:spcBef>
                  <a:buNone/>
                </a:pPr>
                <a:r>
                  <a:rPr lang="ru-RU" sz="1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или в общем случае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 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900"/>
                  </a:spcBef>
                  <a:buNone/>
                </a:pPr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Решение: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𝑋𝑤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𝑋𝑤</m:t>
                              </m:r>
                            </m:e>
                          </m:d>
                        </m:num>
                        <m:den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𝑋𝑤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900"/>
                  </a:spcBef>
                  <a:buNone/>
                </a:pPr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Отсюда*: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𝑦</m:t>
                      </m:r>
                    </m:oMath>
                  </m:oMathPara>
                </a14:m>
                <a:endParaRPr lang="ru-RU" sz="18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ctr">
                  <a:spcBef>
                    <a:spcPts val="400"/>
                  </a:spcBef>
                  <a:buNone/>
                </a:pPr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667785"/>
                <a:ext cx="7886700" cy="3824101"/>
              </a:xfrm>
              <a:blipFill rotWithShape="1">
                <a:blip r:embed="rId2"/>
                <a:stretch>
                  <a:fillRect t="-14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Прямоугольник 29"/>
          <p:cNvSpPr/>
          <p:nvPr/>
        </p:nvSpPr>
        <p:spPr>
          <a:xfrm>
            <a:off x="740888" y="3577071"/>
            <a:ext cx="7510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</a:pPr>
            <a:endParaRPr lang="ru-RU" sz="16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52" name="Рисунок 51" descr="https://habrastorage.org/files/384/33e/76f/38433e76f019465a901fd6b9149c9323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94" y="1019908"/>
            <a:ext cx="1615723" cy="152986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>
              <a:xfrm>
                <a:off x="656045" y="830730"/>
                <a:ext cx="5831363" cy="1908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ru-RU" dirty="0"/>
                  <a:t>Суть метода заключается в нахождении таких значений весов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ru-RU" dirty="0"/>
                  <a:t>, что бы среднеквадратичная ошибка была минимальной.</a:t>
                </a:r>
                <a:endParaRPr lang="en-US" dirty="0"/>
              </a:p>
              <a:p>
                <a:pPr>
                  <a:spcBef>
                    <a:spcPts val="600"/>
                  </a:spcBef>
                </a:pPr>
                <a:r>
                  <a:rPr lang="ru-RU" dirty="0"/>
                  <a:t>Геометрическая интерпретация:</a:t>
                </a:r>
              </a:p>
              <a:p>
                <a:pPr>
                  <a:spcBef>
                    <a:spcPts val="600"/>
                  </a:spcBef>
                </a:pPr>
                <a:r>
                  <a:rPr lang="ru-RU" dirty="0"/>
                  <a:t>Таким образом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должен иметь наименьшую длину (в среднем) относительно результатов измерений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dirty="0"/>
                  <a:t>.</a:t>
                </a:r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45" y="830730"/>
                <a:ext cx="5831363" cy="1908215"/>
              </a:xfrm>
              <a:prstGeom prst="rect">
                <a:avLst/>
              </a:prstGeom>
              <a:blipFill rotWithShape="1">
                <a:blip r:embed="rId4"/>
                <a:stretch>
                  <a:fillRect l="-941" t="-1597" b="-41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411480" y="5886327"/>
            <a:ext cx="873252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/>
              <a:t>*Решение оптимально по теореме Гаусса-Маркова, для нормального распределения совпадает с методом максимального правдоподобия и другими. Работает для любого симметричного распределения.</a:t>
            </a:r>
          </a:p>
        </p:txBody>
      </p:sp>
    </p:spTree>
    <p:extLst>
      <p:ext uri="{BB962C8B-B14F-4D97-AF65-F5344CB8AC3E}">
        <p14:creationId xmlns:p14="http://schemas.microsoft.com/office/powerpoint/2010/main" val="3260410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0183" y="160338"/>
            <a:ext cx="8287127" cy="571373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Метрики оценки качества обучения нейронной сети.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3404634"/>
            <a:ext cx="8634222" cy="3453366"/>
          </a:xfrm>
        </p:spPr>
        <p:txBody>
          <a:bodyPr>
            <a:noAutofit/>
          </a:bodyPr>
          <a:lstStyle/>
          <a:p>
            <a:pPr marL="285750" lvl="1" indent="-285750">
              <a:lnSpc>
                <a:spcPct val="105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en-US" sz="1600" dirty="0"/>
              <a:t>Recall </a:t>
            </a:r>
            <a:r>
              <a:rPr lang="ru-RU" sz="1600" dirty="0"/>
              <a:t>и </a:t>
            </a:r>
            <a:r>
              <a:rPr lang="en-US" sz="1600" dirty="0"/>
              <a:t> Specify </a:t>
            </a:r>
            <a:r>
              <a:rPr lang="ru-RU" sz="1600" dirty="0"/>
              <a:t>не учитывают все варианты и могут  дать смещенную оценку, особенно в случае несбалансированных классов. </a:t>
            </a:r>
            <a:endParaRPr lang="en-US" sz="1600" dirty="0"/>
          </a:p>
          <a:p>
            <a:pPr marL="285750" lvl="1" indent="-285750">
              <a:lnSpc>
                <a:spcPct val="105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1600" i="1" dirty="0"/>
              <a:t>F-мера</a:t>
            </a:r>
            <a:r>
              <a:rPr lang="ru-RU" sz="1600" dirty="0"/>
              <a:t> (F1 </a:t>
            </a:r>
            <a:r>
              <a:rPr lang="ru-RU" sz="1600" dirty="0" err="1"/>
              <a:t>score</a:t>
            </a:r>
            <a:r>
              <a:rPr lang="ru-RU" sz="1600" dirty="0"/>
              <a:t>) представляет совместную оценку </a:t>
            </a:r>
            <a:r>
              <a:rPr lang="en-US" sz="1600" dirty="0"/>
              <a:t>Recall </a:t>
            </a:r>
            <a:r>
              <a:rPr lang="ru-RU" sz="1600" dirty="0"/>
              <a:t>и </a:t>
            </a:r>
            <a:r>
              <a:rPr lang="en-US" sz="1600" dirty="0"/>
              <a:t> Specify</a:t>
            </a:r>
            <a:r>
              <a:rPr lang="ru-RU" sz="1600" dirty="0"/>
              <a:t>, позволяет получить более сбалансированную характеристику модели, но не учитывает </a:t>
            </a:r>
            <a:r>
              <a:rPr lang="en-US" sz="1600" dirty="0"/>
              <a:t>FN</a:t>
            </a:r>
            <a:r>
              <a:rPr lang="ru-RU" sz="1600" dirty="0"/>
              <a:t> </a:t>
            </a:r>
            <a:endParaRPr lang="en-US" sz="1600" dirty="0"/>
          </a:p>
          <a:p>
            <a:pPr marL="285750" lvl="1" indent="-285750">
              <a:lnSpc>
                <a:spcPct val="105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1600" dirty="0"/>
              <a:t>Коэффициент </a:t>
            </a:r>
            <a:r>
              <a:rPr lang="ru-RU" sz="1600" i="1" dirty="0" err="1"/>
              <a:t>Мэтьюса</a:t>
            </a:r>
            <a:r>
              <a:rPr lang="ru-RU" sz="1600" dirty="0"/>
              <a:t>  (</a:t>
            </a:r>
            <a:r>
              <a:rPr lang="en-US" sz="1600" dirty="0"/>
              <a:t>Matthews </a:t>
            </a:r>
            <a:r>
              <a:rPr lang="ru-RU" sz="1600" dirty="0"/>
              <a:t>с</a:t>
            </a:r>
            <a:r>
              <a:rPr lang="en-US" sz="1600" dirty="0" err="1"/>
              <a:t>orrelation</a:t>
            </a:r>
            <a:r>
              <a:rPr lang="en-US" sz="1600" dirty="0"/>
              <a:t> </a:t>
            </a:r>
            <a:r>
              <a:rPr lang="ru-RU" sz="1600" dirty="0"/>
              <a:t>с</a:t>
            </a:r>
            <a:r>
              <a:rPr lang="en-US" sz="1600" dirty="0" err="1"/>
              <a:t>oefficient</a:t>
            </a:r>
            <a:r>
              <a:rPr lang="en-US" sz="1600" dirty="0"/>
              <a:t>)</a:t>
            </a:r>
            <a:endParaRPr lang="ru-RU" sz="1600" dirty="0"/>
          </a:p>
          <a:p>
            <a:pPr marL="285750" lvl="1" indent="-285750">
              <a:lnSpc>
                <a:spcPct val="105000"/>
              </a:lnSpc>
              <a:spcBef>
                <a:spcPts val="0"/>
              </a:spcBef>
              <a:tabLst>
                <a:tab pos="450850" algn="l"/>
              </a:tabLst>
            </a:pPr>
            <a:endParaRPr lang="ru-RU" sz="1600" dirty="0"/>
          </a:p>
          <a:p>
            <a:pPr marL="285750" lvl="1" indent="-285750">
              <a:lnSpc>
                <a:spcPct val="105000"/>
              </a:lnSpc>
              <a:spcBef>
                <a:spcPts val="0"/>
              </a:spcBef>
              <a:tabLst>
                <a:tab pos="450850" algn="l"/>
              </a:tabLst>
            </a:pPr>
            <a:endParaRPr lang="ru-RU" sz="1600" dirty="0"/>
          </a:p>
          <a:p>
            <a:pPr marL="285750" lvl="1" indent="-285750">
              <a:lnSpc>
                <a:spcPct val="105000"/>
              </a:lnSpc>
              <a:spcBef>
                <a:spcPts val="0"/>
              </a:spcBef>
              <a:tabLst>
                <a:tab pos="450850" algn="l"/>
              </a:tabLst>
            </a:pPr>
            <a:endParaRPr lang="ru-RU" sz="1600" dirty="0"/>
          </a:p>
          <a:p>
            <a:pPr marL="285750" lvl="1" indent="-285750">
              <a:lnSpc>
                <a:spcPct val="105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1600" dirty="0"/>
              <a:t>Учитывает все варианты, может принимать значения из интервала от -1 до +1. Модель, получившая оценку +1, является идеальной. Модель, получившая оценку -1, является очень слабой. Одним из ключевых свойств ККМ является легкость интерпретации.</a:t>
            </a:r>
          </a:p>
        </p:txBody>
      </p:sp>
      <p:sp>
        <p:nvSpPr>
          <p:cNvPr id="5" name="AutoShape 4" descr=" J(A,B) = {{|A \cap B|}\over{|A \cup B|}} = {{|A \cap B|}\over{|A| + |B| - |A \cap B|}}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8" name="Picture 4" descr="https://sebastianraschka.com/images/faq/multiclass-metric/conf_m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48" y="931160"/>
            <a:ext cx="2447927" cy="217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stack.imgur.com/U0hj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675" y="781369"/>
            <a:ext cx="2971799" cy="247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 C(D,M) = \frac{TP \times TN - FP \times FN}{\sqrt{(TP + FT)(TP + FP)(TN + FP)(TN + FN)  } }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48" y="4820442"/>
            <a:ext cx="6834140" cy="5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38899" y="931160"/>
            <a:ext cx="104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точность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38898" y="1300492"/>
            <a:ext cx="98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полнота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75474" y="2386342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достоверность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30603" y="2882423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специфичность</a:t>
            </a:r>
          </a:p>
        </p:txBody>
      </p:sp>
    </p:spTree>
    <p:extLst>
      <p:ext uri="{BB962C8B-B14F-4D97-AF65-F5344CB8AC3E}">
        <p14:creationId xmlns:p14="http://schemas.microsoft.com/office/powerpoint/2010/main" val="1638491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4642" y="266827"/>
            <a:ext cx="8287127" cy="440183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Функции </a:t>
            </a:r>
            <a:r>
              <a:rPr lang="ru-RU" sz="2800" b="1" dirty="0" smtClean="0"/>
              <a:t>потерь (ошибки). </a:t>
            </a:r>
            <a:r>
              <a:rPr lang="ru-RU" sz="2800" b="1" dirty="0"/>
              <a:t>Регрессионные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774130"/>
                <a:ext cx="8634222" cy="5749220"/>
              </a:xfrm>
            </p:spPr>
            <p:txBody>
              <a:bodyPr>
                <a:noAutofit/>
              </a:bodyPr>
              <a:lstStyle/>
              <a:p>
                <a:pPr marL="182563" lvl="1" indent="-182563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r>
                  <a:rPr lang="ru-RU" sz="1800" b="1" dirty="0"/>
                  <a:t>Среднеквадратичная ошибка</a:t>
                </a:r>
                <a14:m>
                  <m:oMath xmlns:m="http://schemas.openxmlformats.org/officeDocument/2006/math">
                    <m:r>
                      <a:rPr lang="ru-RU" sz="1800" b="1" i="0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𝑤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)=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latin typeface="Cambria Math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1800" i="1">
                        <a:latin typeface="Cambria Math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 dirty="0" smtClean="0">
                                    <a:latin typeface="Cambria Math"/>
                                    <a:ea typeface="Cambria Math"/>
                                  </a:rPr>
                                  <m:t>𝜎</m:t>
                                </m:r>
                                <m:r>
                                  <a:rPr lang="en-US" sz="1800" b="0" i="1" dirty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800" b="0" i="1" dirty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sz="1800" dirty="0"/>
                  <a:t>. </a:t>
                </a:r>
              </a:p>
              <a:p>
                <a:pPr marL="285750" lvl="1" indent="-285750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r>
                  <a:rPr lang="ru-RU" sz="1800" dirty="0"/>
                  <a:t>Ошибка в метрике </a:t>
                </a:r>
                <a:r>
                  <a:rPr lang="en-US" sz="1800" dirty="0"/>
                  <a:t>p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</m:d>
                    <m:r>
                      <a:rPr lang="en-US" sz="1800" i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sSubSup>
                      <m:sSubSupPr>
                        <m:ctrlP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dirty="0">
                                    <a:latin typeface="Cambria Math"/>
                                    <a:ea typeface="Cambria Math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b="0" i="1" dirty="0" smtClean="0">
                            <a:latin typeface="Cambria Math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1800" b="0" i="1" dirty="0" smtClean="0">
                            <a:latin typeface="Cambria Math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sz="1800" b="0" i="0" dirty="0" smtClean="0">
                        <a:latin typeface="Cambria Math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1800" dirty="0"/>
              </a:p>
              <a:p>
                <a:pPr marL="0" lvl="1" indent="0">
                  <a:lnSpc>
                    <a:spcPct val="105000"/>
                  </a:lnSpc>
                  <a:spcBef>
                    <a:spcPts val="600"/>
                  </a:spcBef>
                  <a:buNone/>
                  <a:tabLst>
                    <a:tab pos="450850" algn="l"/>
                  </a:tabLst>
                </a:pPr>
                <a:r>
                  <a:rPr lang="ru-RU" sz="1800" dirty="0"/>
                  <a:t>	где </a:t>
                </a:r>
                <a:r>
                  <a:rPr lang="en-US" sz="1800" dirty="0"/>
                  <a:t>p </a:t>
                </a:r>
                <a:r>
                  <a:rPr lang="ru-RU" sz="1800" dirty="0"/>
                  <a:t>от 1 до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∞</m:t>
                    </m:r>
                    <m:r>
                      <a:rPr lang="ru-RU" sz="1800" b="0" i="1" smtClean="0">
                        <a:latin typeface="Cambria Math"/>
                      </a:rPr>
                      <m:t>,</m:t>
                    </m:r>
                    <m:r>
                      <a:rPr lang="en-US" sz="1800" b="0" i="1" smtClean="0">
                        <a:latin typeface="Cambria Math"/>
                      </a:rPr>
                      <m:t>  </m:t>
                    </m:r>
                  </m:oMath>
                </a14:m>
                <a:r>
                  <a:rPr lang="ru-RU" sz="1800" dirty="0">
                    <a:ea typeface="Cambria Math" panose="02040503050406030204" pitchFamily="18" charset="0"/>
                  </a:rPr>
                  <a:t>например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/>
                        <a:ea typeface="Cambria Math" panose="02040503050406030204" pitchFamily="18" charset="0"/>
                      </a:rPr>
                      <m:t>𝐸𝑉</m:t>
                    </m:r>
                    <m:r>
                      <a:rPr lang="en-US" sz="1800" i="1" dirty="0">
                        <a:latin typeface="Cambria Math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sz="1800" i="1" dirty="0">
                        <a:latin typeface="Cambria Math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800" i="1" dirty="0">
                        <a:latin typeface="Cambria Math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800" i="1" dirty="0">
                        <a:latin typeface="Cambria Math"/>
                        <a:ea typeface="Cambria Math"/>
                      </a:rPr>
                      <m:t>𝜎</m:t>
                    </m:r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800" i="1" dirty="0">
                        <a:latin typeface="Cambria Math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800" dirty="0"/>
                  <a:t> </a:t>
                </a:r>
                <a:r>
                  <a:rPr lang="ru-RU" sz="1800" dirty="0"/>
                  <a:t>или</a:t>
                </a:r>
                <a14:m>
                  <m:oMath xmlns:m="http://schemas.openxmlformats.org/officeDocument/2006/math">
                    <m:r>
                      <a:rPr lang="en-US" sz="1800" b="0" i="0" dirty="0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i="1" dirty="0">
                        <a:latin typeface="Cambria Math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sz="1800" i="1" dirty="0">
                        <a:latin typeface="Cambria Math"/>
                        <a:ea typeface="Cambria Math" panose="02040503050406030204" pitchFamily="18" charset="0"/>
                      </a:rPr>
                      <m:t>𝑎𝑥</m:t>
                    </m:r>
                    <m:r>
                      <a:rPr lang="en-US" sz="1800" i="1" dirty="0">
                        <a:latin typeface="Cambria Math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sz="1800" i="1" dirty="0">
                        <a:latin typeface="Cambria Math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800" i="1" dirty="0">
                        <a:latin typeface="Cambria Math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800" i="1" dirty="0">
                        <a:latin typeface="Cambria Math"/>
                        <a:ea typeface="Cambria Math"/>
                      </a:rPr>
                      <m:t>𝜎</m:t>
                    </m:r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800" i="1" dirty="0">
                        <a:latin typeface="Cambria Math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ru-RU" sz="1800" dirty="0"/>
                  <a:t> </a:t>
                </a: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𝑝</m:t>
                    </m:r>
                    <m:r>
                      <a:rPr lang="en-US" sz="1800" i="1" dirty="0" smtClean="0">
                        <a:latin typeface="Cambria Math"/>
                      </a:rPr>
                      <m:t>=∞)</m:t>
                    </m:r>
                  </m:oMath>
                </a14:m>
                <a:endParaRPr lang="ru-RU" sz="1800" dirty="0"/>
              </a:p>
              <a:p>
                <a:pPr marL="285750" lvl="1" indent="-285750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r>
                  <a:rPr lang="ru-RU" sz="1800" dirty="0"/>
                  <a:t>Нелинейная ошибка, например  </a:t>
                </a:r>
                <a:endParaRPr lang="en-US" sz="1800" dirty="0"/>
              </a:p>
              <a:p>
                <a:pPr marL="0" lvl="1" indent="0">
                  <a:lnSpc>
                    <a:spcPct val="105000"/>
                  </a:lnSpc>
                  <a:spcBef>
                    <a:spcPts val="600"/>
                  </a:spcBef>
                  <a:buNone/>
                  <a:tabLst>
                    <a:tab pos="450850" algn="l"/>
                  </a:tabLst>
                </a:pPr>
                <a:endParaRPr lang="ru-RU" sz="700" dirty="0"/>
              </a:p>
              <a:p>
                <a:pPr marL="342900" lvl="1" indent="-342900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r>
                  <a:rPr lang="ru-RU" sz="1800" dirty="0"/>
                  <a:t>Петлевая функция потерь</a:t>
                </a:r>
              </a:p>
              <a:p>
                <a:pPr marL="342900" lvl="1" indent="-342900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endParaRPr lang="ru-RU" sz="2000" dirty="0"/>
              </a:p>
              <a:p>
                <a:pPr marL="342900" lvl="1" indent="-342900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r>
                  <a:rPr lang="ru-RU" sz="1800" dirty="0"/>
                  <a:t>Комбинированные, напр. </a:t>
                </a:r>
                <a:r>
                  <a:rPr lang="ru-RU" sz="1800" dirty="0" err="1"/>
                  <a:t>квантильная</a:t>
                </a:r>
                <a:r>
                  <a:rPr lang="ru-RU" sz="1800" dirty="0"/>
                  <a:t> </a:t>
                </a:r>
              </a:p>
              <a:p>
                <a:pPr marL="342900" lvl="1" indent="-342900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endParaRPr lang="ru-RU" sz="1800" dirty="0"/>
              </a:p>
              <a:p>
                <a:pPr marL="342900" lvl="1" indent="-342900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r>
                  <a:rPr lang="ru-RU" sz="1800" dirty="0"/>
                  <a:t>Мера </a:t>
                </a:r>
                <a:r>
                  <a:rPr lang="ru-RU" sz="1800" dirty="0" err="1"/>
                  <a:t>Колмагорова</a:t>
                </a:r>
                <a:r>
                  <a:rPr lang="ru-RU" sz="1800" dirty="0"/>
                  <a:t> </a:t>
                </a:r>
              </a:p>
              <a:p>
                <a:pPr marL="342900" lvl="1" indent="-342900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endParaRPr lang="ru-RU" sz="1800" dirty="0"/>
              </a:p>
              <a:p>
                <a:pPr marL="342900" lvl="1" indent="-342900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r>
                  <a:rPr lang="ru-RU" sz="1800" dirty="0"/>
                  <a:t>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774130"/>
                <a:ext cx="8634222" cy="5749220"/>
              </a:xfrm>
              <a:blipFill rotWithShape="1">
                <a:blip r:embed="rId2"/>
                <a:stretch>
                  <a:fillRect l="-4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 descr="https://habrastorage.org/files/7df/1a8/e0f/7df1a8e0f36944af87d7452701c97624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710" y="1891843"/>
            <a:ext cx="2332907" cy="11664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utoShape 4" descr=" J(A,B) = {{|A \cap B|}\over{|A \cup B|}} = {{|A \cap B|}\over{|A| + |B| - |A \cap B|}}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628" y="3015141"/>
            <a:ext cx="3097995" cy="583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628" y="3832477"/>
            <a:ext cx="4234264" cy="554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475" y="4592589"/>
            <a:ext cx="5900417" cy="68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77" y="5344234"/>
            <a:ext cx="4898583" cy="1415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4117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4642" y="266827"/>
            <a:ext cx="8287127" cy="440183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Функции ошибки. Дискретные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17547" y="707010"/>
                <a:ext cx="8634222" cy="5758647"/>
              </a:xfrm>
            </p:spPr>
            <p:txBody>
              <a:bodyPr>
                <a:noAutofit/>
              </a:bodyPr>
              <a:lstStyle/>
              <a:p>
                <a:pPr marL="285750" lvl="1" indent="-285750">
                  <a:lnSpc>
                    <a:spcPct val="105000"/>
                  </a:lnSpc>
                  <a:spcBef>
                    <a:spcPts val="0"/>
                  </a:spcBef>
                  <a:tabLst>
                    <a:tab pos="450850" algn="l"/>
                  </a:tabLst>
                </a:pPr>
                <a:r>
                  <a:rPr lang="ru-RU" sz="1800" b="1" dirty="0"/>
                  <a:t>Логистическая ошибка (бинарная кросс-энтропия) </a:t>
                </a:r>
                <a:r>
                  <a:rPr lang="en-US" sz="1800" dirty="0"/>
                  <a:t> </a:t>
                </a:r>
                <a:r>
                  <a:rPr lang="ru-RU" sz="1800" dirty="0"/>
                  <a:t>и Расстояние </a:t>
                </a:r>
                <a:r>
                  <a:rPr lang="ru-RU" sz="1800" dirty="0" err="1"/>
                  <a:t>Кульбака</a:t>
                </a:r>
                <a:r>
                  <a:rPr lang="ru-RU" sz="1800" dirty="0"/>
                  <a:t> — </a:t>
                </a:r>
                <a:r>
                  <a:rPr lang="ru-RU" sz="1800" dirty="0" err="1"/>
                  <a:t>Лейблера</a:t>
                </a:r>
                <a:r>
                  <a:rPr lang="ru-RU" sz="1800" dirty="0"/>
                  <a:t> </a:t>
                </a:r>
              </a:p>
              <a:p>
                <a:pPr marL="0" lvl="1" indent="0">
                  <a:lnSpc>
                    <a:spcPct val="105000"/>
                  </a:lnSpc>
                  <a:spcBef>
                    <a:spcPts val="0"/>
                  </a:spcBef>
                  <a:buNone/>
                  <a:tabLst>
                    <a:tab pos="450850" algn="l"/>
                  </a:tabLst>
                </a:pPr>
                <a:endParaRPr lang="ru-RU" sz="1800" dirty="0"/>
              </a:p>
              <a:p>
                <a:pPr marL="0" lvl="1" indent="0">
                  <a:lnSpc>
                    <a:spcPct val="105000"/>
                  </a:lnSpc>
                  <a:spcBef>
                    <a:spcPts val="0"/>
                  </a:spcBef>
                  <a:buNone/>
                  <a:tabLst>
                    <a:tab pos="450850" algn="l"/>
                  </a:tabLst>
                </a:pPr>
                <a:endParaRPr lang="ru-RU" sz="1400" dirty="0"/>
              </a:p>
              <a:p>
                <a:pPr marL="0" lvl="1" indent="0">
                  <a:lnSpc>
                    <a:spcPct val="105000"/>
                  </a:lnSpc>
                  <a:spcBef>
                    <a:spcPts val="0"/>
                  </a:spcBef>
                  <a:buNone/>
                  <a:tabLst>
                    <a:tab pos="450850" algn="l"/>
                  </a:tabLst>
                </a:pPr>
                <a:endParaRPr lang="ru-RU" sz="1600" dirty="0" smtClean="0"/>
              </a:p>
              <a:p>
                <a:pPr marL="0" lvl="1" indent="0">
                  <a:lnSpc>
                    <a:spcPct val="105000"/>
                  </a:lnSpc>
                  <a:spcBef>
                    <a:spcPts val="0"/>
                  </a:spcBef>
                  <a:buNone/>
                  <a:tabLst>
                    <a:tab pos="450850" algn="l"/>
                  </a:tabLst>
                </a:pPr>
                <a:endParaRPr lang="ru-RU" sz="1600" dirty="0"/>
              </a:p>
              <a:p>
                <a:pPr marL="0" lvl="1" indent="0">
                  <a:lnSpc>
                    <a:spcPct val="105000"/>
                  </a:lnSpc>
                  <a:spcBef>
                    <a:spcPts val="0"/>
                  </a:spcBef>
                  <a:buNone/>
                  <a:tabLst>
                    <a:tab pos="450850" algn="l"/>
                  </a:tabLst>
                </a:pPr>
                <a:r>
                  <a:rPr lang="ru-RU" sz="1600" dirty="0" smtClean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b="0" i="1" dirty="0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sz="1600" dirty="0"/>
                  <a:t>, </a:t>
                </a:r>
                <a:r>
                  <a:rPr lang="ru-RU" sz="1600" dirty="0"/>
                  <a:t>если классификация верна и </a:t>
                </a:r>
                <a:r>
                  <a:rPr lang="en-US" sz="1600" dirty="0"/>
                  <a:t>0 </a:t>
                </a:r>
                <a:r>
                  <a:rPr lang="ru-RU" sz="1600" dirty="0"/>
                  <a:t>в обратном случае</a:t>
                </a:r>
              </a:p>
              <a:p>
                <a:pPr marL="228600" lvl="1">
                  <a:spcBef>
                    <a:spcPts val="0"/>
                  </a:spcBef>
                </a:pPr>
                <a:r>
                  <a:rPr lang="ru-RU" sz="1800" dirty="0"/>
                  <a:t> Коэффициент </a:t>
                </a:r>
                <a:r>
                  <a:rPr lang="ru-RU" sz="1800" dirty="0" err="1"/>
                  <a:t>Жаккара</a:t>
                </a:r>
                <a:r>
                  <a:rPr lang="ru-RU" sz="1800" dirty="0"/>
                  <a:t> и </a:t>
                </a:r>
                <a:r>
                  <a:rPr lang="en-US" sz="1800" dirty="0"/>
                  <a:t>Dice </a:t>
                </a:r>
                <a:r>
                  <a:rPr lang="ru-RU" sz="1800" dirty="0"/>
                  <a:t>коэффициент</a:t>
                </a:r>
              </a:p>
              <a:p>
                <a:pPr>
                  <a:spcBef>
                    <a:spcPts val="0"/>
                  </a:spcBef>
                </a:pPr>
                <a:endParaRPr lang="ru-RU" sz="1800" dirty="0"/>
              </a:p>
              <a:p>
                <a:pPr>
                  <a:spcBef>
                    <a:spcPts val="0"/>
                  </a:spcBef>
                </a:pPr>
                <a:endParaRPr lang="ru-RU" sz="1800" dirty="0"/>
              </a:p>
              <a:p>
                <a:pPr marL="342900" lvl="1" indent="-342900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endParaRPr lang="ru-RU" sz="100" dirty="0"/>
              </a:p>
              <a:p>
                <a:pPr marL="342900" lvl="1" indent="-342900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endParaRPr lang="en-US" sz="100" dirty="0"/>
              </a:p>
              <a:p>
                <a:pPr marL="342900" lvl="1" indent="-342900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r>
                  <a:rPr lang="ru-RU" sz="1800" dirty="0" err="1"/>
                  <a:t>Адабуст</a:t>
                </a:r>
                <a:endParaRPr lang="ru-RU" sz="1800" dirty="0"/>
              </a:p>
              <a:p>
                <a:pPr marL="342900" lvl="1" indent="-342900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r>
                  <a:rPr lang="ru-RU" sz="1800" dirty="0"/>
                  <a:t>Индекс Джини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=1−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ru-RU" sz="1800" dirty="0"/>
                  <a:t> (прирост информации)</a:t>
                </a:r>
              </a:p>
              <a:p>
                <a:pPr marL="342900" lvl="1" indent="-342900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r>
                  <a:rPr lang="ru-RU" sz="1800" dirty="0" err="1"/>
                  <a:t>Минимак</a:t>
                </a:r>
                <a:r>
                  <a:rPr lang="en-US" sz="1800" dirty="0"/>
                  <a:t>c</a:t>
                </a:r>
                <a:r>
                  <a:rPr lang="ru-RU" sz="1800" dirty="0"/>
                  <a:t>   </a:t>
                </a:r>
                <a:r>
                  <a:rPr lang="en-US" sz="1600" dirty="0"/>
                  <a:t>E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600" i="1">
                                <a:latin typeface="Cambria Math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>
                          <a:rPr lang="en-US" sz="1600" i="1">
                            <a:latin typeface="Cambria Math"/>
                          </a:rPr>
                          <m:t>(</m:t>
                        </m:r>
                        <m:r>
                          <a:rPr lang="en-US" sz="1600" i="1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latin typeface="Cambria Math"/>
                          </a:rPr>
                          <m:t>+</m:t>
                        </m:r>
                        <m:r>
                          <a:rPr lang="en-US" sz="1600" i="1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latin typeface="Cambria Math"/>
                          </a:rPr>
                          <m:t>+</m:t>
                        </m:r>
                        <m:r>
                          <a:rPr lang="en-US" sz="1600" i="1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latin typeface="Cambria Math"/>
                          </a:rPr>
                          <m:t>+</m:t>
                        </m:r>
                        <m:r>
                          <a:rPr lang="en-US" sz="1600" i="1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ru-RU" sz="1600" dirty="0"/>
              </a:p>
              <a:p>
                <a:pPr marL="285750" lvl="1" indent="-285750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r>
                  <a:rPr lang="ru-RU" sz="1800" dirty="0"/>
                  <a:t> Перекрестная энтропия </a:t>
                </a:r>
                <a:endParaRPr lang="en-US" sz="2000" dirty="0"/>
              </a:p>
              <a:p>
                <a:pPr marL="0" lvl="1" indent="0">
                  <a:lnSpc>
                    <a:spcPct val="105000"/>
                  </a:lnSpc>
                  <a:spcBef>
                    <a:spcPts val="600"/>
                  </a:spcBef>
                  <a:buNone/>
                  <a:tabLst>
                    <a:tab pos="450850" algn="l"/>
                  </a:tabLst>
                </a:pPr>
                <a:endParaRPr lang="en-US" sz="1800" dirty="0"/>
              </a:p>
              <a:p>
                <a:pPr marL="0" lvl="1" indent="0">
                  <a:lnSpc>
                    <a:spcPct val="105000"/>
                  </a:lnSpc>
                  <a:spcBef>
                    <a:spcPts val="600"/>
                  </a:spcBef>
                  <a:buNone/>
                  <a:tabLst>
                    <a:tab pos="450850" algn="l"/>
                  </a:tabLst>
                </a:pPr>
                <a:endParaRPr lang="en-US" sz="1800" dirty="0"/>
              </a:p>
              <a:p>
                <a:pPr marL="0" lvl="1" indent="0">
                  <a:lnSpc>
                    <a:spcPct val="105000"/>
                  </a:lnSpc>
                  <a:spcBef>
                    <a:spcPts val="600"/>
                  </a:spcBef>
                  <a:buNone/>
                  <a:tabLst>
                    <a:tab pos="450850" algn="l"/>
                  </a:tabLst>
                </a:pPr>
                <a:r>
                  <a:rPr lang="en-US" sz="1800" dirty="0"/>
                  <a:t>	</a:t>
                </a:r>
                <a:r>
                  <a:rPr lang="ru-RU" sz="1800" dirty="0"/>
                  <a:t>где </a:t>
                </a:r>
                <a:r>
                  <a:rPr lang="en-US" sz="1800" dirty="0"/>
                  <a:t>P – </a:t>
                </a:r>
                <a:r>
                  <a:rPr lang="ru-RU" sz="1800" dirty="0"/>
                  <a:t>истинные данные (распределение параметров), </a:t>
                </a:r>
                <a:r>
                  <a:rPr lang="en-US" sz="1800" dirty="0"/>
                  <a:t>q – </a:t>
                </a:r>
                <a:r>
                  <a:rPr lang="ru-RU" sz="1800" dirty="0"/>
                  <a:t>оценённое     	распределение(тестовых параметров), </a:t>
                </a:r>
                <a:r>
                  <a:rPr lang="en-US" sz="1800" dirty="0"/>
                  <a:t>H</a:t>
                </a:r>
                <a:r>
                  <a:rPr lang="ru-RU" sz="1800" dirty="0"/>
                  <a:t> </a:t>
                </a:r>
                <a:r>
                  <a:rPr lang="en-US" sz="1800" dirty="0"/>
                  <a:t>– </a:t>
                </a:r>
                <a:r>
                  <a:rPr lang="ru-RU" sz="1800" dirty="0"/>
                  <a:t>энтропия</a:t>
                </a:r>
              </a:p>
              <a:p>
                <a:pPr marL="342900" lvl="1" indent="-342900">
                  <a:lnSpc>
                    <a:spcPct val="10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endParaRPr lang="ru-RU" sz="18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7547" y="707010"/>
                <a:ext cx="8634222" cy="5758647"/>
              </a:xfrm>
              <a:blipFill>
                <a:blip r:embed="rId2"/>
                <a:stretch>
                  <a:fillRect l="-494" t="-635" b="-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74" y="1317830"/>
            <a:ext cx="5582967" cy="1010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142484"/>
            <a:ext cx="3030167" cy="63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678" y="2924944"/>
            <a:ext cx="976390" cy="74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 J(A,B) = {{|A \cap B|}\over{|A \cup B|}} = {{|A \cap B|}\over{|A| + |B| - |A \cap B|}}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6" y="3005879"/>
            <a:ext cx="2948529" cy="47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53" y="3628033"/>
            <a:ext cx="2151466" cy="36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157192"/>
            <a:ext cx="3468231" cy="649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90881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13867" y="1844824"/>
            <a:ext cx="7772400" cy="1470025"/>
          </a:xfrm>
        </p:spPr>
        <p:txBody>
          <a:bodyPr/>
          <a:lstStyle/>
          <a:p>
            <a:r>
              <a:rPr lang="ru-RU" dirty="0" smtClean="0"/>
              <a:t>Методы снижения основной проблемы НС - переобучения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Лекция – </a:t>
            </a:r>
          </a:p>
          <a:p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Проблемы обучения нейронных сетей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ru-RU" sz="2800" dirty="0"/>
              <a:t>Основы нейронных сетей.</a:t>
            </a: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690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64363"/>
            <a:ext cx="8717830" cy="437895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dirty="0" smtClean="0"/>
              <a:t>Функция </a:t>
            </a:r>
            <a:r>
              <a:rPr lang="ru-RU" sz="2200" b="1" dirty="0"/>
              <a:t>активации </a:t>
            </a:r>
            <a:r>
              <a:rPr lang="en-US" sz="2200" b="1" dirty="0" err="1"/>
              <a:t>ReLU</a:t>
            </a:r>
            <a:endParaRPr lang="ru-RU" sz="2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06361" y="908720"/>
                <a:ext cx="8858696" cy="5283200"/>
              </a:xfrm>
            </p:spPr>
            <p:txBody>
              <a:bodyPr>
                <a:normAutofit/>
              </a:bodyPr>
              <a:lstStyle/>
              <a:p>
                <a:pPr marL="179388" lvl="1" indent="-179388">
                  <a:lnSpc>
                    <a:spcPct val="100000"/>
                  </a:lnSpc>
                  <a:spcBef>
                    <a:spcPts val="300"/>
                  </a:spcBef>
                  <a:tabLst>
                    <a:tab pos="179388" algn="l"/>
                    <a:tab pos="450850" algn="l"/>
                  </a:tabLst>
                </a:pPr>
                <a:r>
                  <a:rPr lang="ru-RU" sz="2400" b="1" dirty="0"/>
                  <a:t>Выбор функций активации, функций ошибки и других нелинейных функций</a:t>
                </a:r>
                <a:r>
                  <a:rPr lang="ru-RU" sz="2400" dirty="0"/>
                  <a:t> может изменить результаты работы сети.</a:t>
                </a:r>
                <a:r>
                  <a:rPr lang="ru-RU" sz="2400" b="1" dirty="0"/>
                  <a:t> </a:t>
                </a:r>
              </a:p>
              <a:p>
                <a:pPr marL="179388" lvl="1" indent="-179388">
                  <a:lnSpc>
                    <a:spcPct val="100000"/>
                  </a:lnSpc>
                  <a:spcBef>
                    <a:spcPts val="300"/>
                  </a:spcBef>
                  <a:tabLst>
                    <a:tab pos="179388" algn="l"/>
                    <a:tab pos="450850" algn="l"/>
                  </a:tabLst>
                </a:pPr>
                <a:r>
                  <a:rPr lang="ru-RU" sz="1800" dirty="0"/>
                  <a:t>Часто используется функция </a:t>
                </a:r>
                <a:r>
                  <a:rPr lang="en-US" sz="1800" dirty="0" err="1"/>
                  <a:t>ReLU</a:t>
                </a:r>
                <a:r>
                  <a:rPr lang="en-US" sz="1800" dirty="0"/>
                  <a:t> </a:t>
                </a:r>
                <a:r>
                  <a:rPr lang="ru-RU" sz="1800" dirty="0"/>
                  <a:t>и ее вариации вида</a:t>
                </a:r>
              </a:p>
              <a:p>
                <a:pPr marL="179388" lvl="1" indent="-179388">
                  <a:lnSpc>
                    <a:spcPct val="100000"/>
                  </a:lnSpc>
                  <a:spcBef>
                    <a:spcPts val="300"/>
                  </a:spcBef>
                  <a:tabLst>
                    <a:tab pos="179388" algn="l"/>
                    <a:tab pos="450850" algn="l"/>
                  </a:tabLst>
                </a:pPr>
                <a:r>
                  <a:rPr lang="ru-RU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𝑦</m:t>
                    </m:r>
                    <m:r>
                      <a:rPr lang="en-US" sz="1800" i="1" dirty="0" smtClean="0">
                        <a:latin typeface="Cambria Math"/>
                      </a:rPr>
                      <m:t>=</m:t>
                    </m:r>
                    <m:r>
                      <a:rPr lang="en-US" sz="1800" i="1" dirty="0" err="1" smtClean="0">
                        <a:latin typeface="Cambria Math"/>
                      </a:rPr>
                      <m:t>𝑥</m:t>
                    </m:r>
                    <m:r>
                      <a:rPr lang="ru-RU" sz="1800" b="0" i="1" dirty="0" smtClean="0">
                        <a:latin typeface="Cambria Math"/>
                      </a:rPr>
                      <m:t> </m:t>
                    </m:r>
                    <m:r>
                      <a:rPr lang="en-US" sz="1800" b="0" i="1" dirty="0" smtClean="0">
                        <a:latin typeface="Cambria Math"/>
                      </a:rPr>
                      <m:t>𝑖𝑓</m:t>
                    </m:r>
                    <m:r>
                      <a:rPr lang="en-US" sz="1800" b="0" i="1" dirty="0" smtClean="0">
                        <a:latin typeface="Cambria Math"/>
                      </a:rPr>
                      <m:t> </m:t>
                    </m:r>
                    <m:r>
                      <a:rPr lang="en-US" sz="1800" i="1" dirty="0" err="1" smtClean="0">
                        <a:latin typeface="Cambria Math"/>
                      </a:rPr>
                      <m:t>𝑥</m:t>
                    </m:r>
                    <m:r>
                      <a:rPr lang="en-US" sz="1800" i="1" dirty="0" smtClean="0">
                        <a:latin typeface="Cambria Math"/>
                      </a:rPr>
                      <m:t>&gt;0, </m:t>
                    </m:r>
                    <m:r>
                      <a:rPr lang="en-US" sz="1800" i="1" dirty="0" smtClean="0">
                        <a:latin typeface="Cambria Math"/>
                      </a:rPr>
                      <m:t>𝑦</m:t>
                    </m:r>
                    <m:r>
                      <a:rPr lang="en-US" sz="1800" i="1" dirty="0" smtClean="0">
                        <a:latin typeface="Cambria Math"/>
                      </a:rPr>
                      <m:t>=</m:t>
                    </m:r>
                    <m:r>
                      <a:rPr lang="en-US" sz="1800" i="1" dirty="0" smtClean="0">
                        <a:latin typeface="Cambria Math"/>
                      </a:rPr>
                      <m:t>𝑎𝑥</m:t>
                    </m:r>
                    <m:r>
                      <a:rPr lang="en-US" sz="1800" i="1" dirty="0" smtClean="0">
                        <a:latin typeface="Cambria Math"/>
                      </a:rPr>
                      <m:t>, </m:t>
                    </m:r>
                    <m:r>
                      <a:rPr lang="en-US" sz="1800" i="1" dirty="0" smtClean="0">
                        <a:latin typeface="Cambria Math"/>
                      </a:rPr>
                      <m:t>𝑥</m:t>
                    </m:r>
                    <m:r>
                      <a:rPr lang="en-US" sz="1800" i="1" dirty="0" smtClean="0">
                        <a:latin typeface="Cambria Math"/>
                      </a:rPr>
                      <m:t>&lt;0  </m:t>
                    </m:r>
                  </m:oMath>
                </a14:m>
                <a:endParaRPr lang="ru-RU" sz="1800" dirty="0"/>
              </a:p>
              <a:p>
                <a:pPr marL="179388" lvl="1" indent="-179388">
                  <a:lnSpc>
                    <a:spcPct val="100000"/>
                  </a:lnSpc>
                  <a:spcBef>
                    <a:spcPts val="300"/>
                  </a:spcBef>
                  <a:tabLst>
                    <a:tab pos="179388" algn="l"/>
                    <a:tab pos="450850" algn="l"/>
                  </a:tabLst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𝑅𝑒𝐿𝑈</m:t>
                    </m:r>
                    <m:r>
                      <a:rPr lang="ru-RU" sz="1800" i="1" dirty="0" smtClean="0">
                        <a:latin typeface="Cambria Math"/>
                      </a:rPr>
                      <m:t> </m:t>
                    </m:r>
                    <m:r>
                      <a:rPr lang="en-US" sz="1800" i="1" dirty="0" smtClean="0">
                        <a:latin typeface="Cambria Math"/>
                      </a:rPr>
                      <m:t>(</m:t>
                    </m:r>
                    <m:r>
                      <a:rPr lang="en-US" sz="1800" i="1" dirty="0" smtClean="0">
                        <a:latin typeface="Cambria Math"/>
                      </a:rPr>
                      <m:t>𝑎</m:t>
                    </m:r>
                    <m:r>
                      <a:rPr lang="en-US" sz="1800" i="1" dirty="0" smtClean="0">
                        <a:latin typeface="Cambria Math"/>
                      </a:rPr>
                      <m:t>=0)</m:t>
                    </m:r>
                  </m:oMath>
                </a14:m>
                <a:endParaRPr lang="en-US" sz="1800" dirty="0"/>
              </a:p>
              <a:p>
                <a:pPr marL="179388" lvl="1" indent="-179388">
                  <a:lnSpc>
                    <a:spcPct val="100000"/>
                  </a:lnSpc>
                  <a:spcBef>
                    <a:spcPts val="300"/>
                  </a:spcBef>
                  <a:tabLst>
                    <a:tab pos="179388" algn="l"/>
                    <a:tab pos="450850" algn="l"/>
                  </a:tabLst>
                </a:pPr>
                <a:r>
                  <a:rPr lang="en-US" sz="1800" dirty="0"/>
                  <a:t> </a:t>
                </a:r>
                <a:r>
                  <a:rPr lang="ru-RU" sz="1800" dirty="0"/>
                  <a:t>проблема выхода из строя при больших градиентах (большой скорости обучения).</a:t>
                </a:r>
              </a:p>
              <a:p>
                <a:pPr marL="179388" lvl="1" indent="-179388">
                  <a:lnSpc>
                    <a:spcPct val="100000"/>
                  </a:lnSpc>
                  <a:spcBef>
                    <a:spcPts val="300"/>
                  </a:spcBef>
                  <a:tabLst>
                    <a:tab pos="179388" algn="l"/>
                    <a:tab pos="450850" algn="l"/>
                  </a:tabLst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𝐿𝑒𝑎𝑘𝑦</m:t>
                    </m:r>
                    <m:r>
                      <a:rPr lang="en-US" sz="1800" i="1" dirty="0" smtClean="0">
                        <a:latin typeface="Cambria Math"/>
                      </a:rPr>
                      <m:t> </m:t>
                    </m:r>
                    <m:r>
                      <a:rPr lang="en-US" sz="1800" i="1" dirty="0" err="1" smtClean="0">
                        <a:latin typeface="Cambria Math"/>
                      </a:rPr>
                      <m:t>𝑅𝑒𝐿𝑈</m:t>
                    </m:r>
                    <m:r>
                      <a:rPr lang="en-US" sz="1800" i="1" dirty="0" smtClean="0">
                        <a:latin typeface="Cambria Math"/>
                      </a:rPr>
                      <m:t> (</m:t>
                    </m:r>
                    <m:r>
                      <a:rPr lang="en-US" sz="1800" i="1" dirty="0" smtClean="0">
                        <a:latin typeface="Cambria Math"/>
                      </a:rPr>
                      <m:t>𝑎</m:t>
                    </m:r>
                    <m:r>
                      <a:rPr lang="en-US" sz="1800" i="1" dirty="0" smtClean="0">
                        <a:latin typeface="Cambria Math"/>
                      </a:rPr>
                      <m:t> задан, ~ 0.01), </m:t>
                    </m:r>
                  </m:oMath>
                </a14:m>
                <a:endParaRPr lang="ru-RU" sz="1400" dirty="0"/>
              </a:p>
              <a:p>
                <a:pPr marL="179388" lvl="1" indent="-179388">
                  <a:lnSpc>
                    <a:spcPct val="100000"/>
                  </a:lnSpc>
                  <a:spcBef>
                    <a:spcPts val="300"/>
                  </a:spcBef>
                  <a:tabLst>
                    <a:tab pos="179388" algn="l"/>
                    <a:tab pos="450850" algn="l"/>
                  </a:tabLst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𝑃𝑎𝑟𝑎𝑚𝑒𝑡𝑟𝑖𝑐</m:t>
                    </m:r>
                    <m:r>
                      <a:rPr lang="en-US" sz="1800" i="1" dirty="0" smtClean="0">
                        <a:latin typeface="Cambria Math"/>
                      </a:rPr>
                      <m:t> </m:t>
                    </m:r>
                    <m:r>
                      <a:rPr lang="en-US" sz="1800" i="1" dirty="0" err="1" smtClean="0">
                        <a:latin typeface="Cambria Math"/>
                      </a:rPr>
                      <m:t>𝑅𝑒𝐿𝑈</m:t>
                    </m:r>
                    <m:r>
                      <a:rPr lang="ru-RU" sz="1800" i="1" dirty="0" smtClean="0">
                        <a:latin typeface="Cambria Math"/>
                      </a:rPr>
                      <m:t> </m:t>
                    </m:r>
                    <m:r>
                      <a:rPr lang="en-US" sz="1800" i="1" dirty="0" smtClean="0">
                        <a:latin typeface="Cambria Math"/>
                      </a:rPr>
                      <m:t>(</m:t>
                    </m:r>
                    <m:r>
                      <a:rPr lang="en-US" sz="1800" i="1" dirty="0" smtClean="0">
                        <a:latin typeface="Cambria Math"/>
                      </a:rPr>
                      <m:t>𝑎</m:t>
                    </m:r>
                    <m:r>
                      <a:rPr lang="en-US" sz="1800" i="1" dirty="0" smtClean="0">
                        <a:latin typeface="Cambria Math"/>
                      </a:rPr>
                      <m:t> обучается)</m:t>
                    </m:r>
                  </m:oMath>
                </a14:m>
                <a:endParaRPr lang="ru-RU" sz="1800" dirty="0"/>
              </a:p>
              <a:p>
                <a:pPr marL="636588" lvl="2" indent="-179388">
                  <a:lnSpc>
                    <a:spcPct val="100000"/>
                  </a:lnSpc>
                  <a:spcBef>
                    <a:spcPts val="300"/>
                  </a:spcBef>
                  <a:tabLst>
                    <a:tab pos="179388" algn="l"/>
                    <a:tab pos="450850" algn="l"/>
                  </a:tabLst>
                </a:pPr>
                <a:r>
                  <a:rPr lang="ru-RU" sz="1400" dirty="0"/>
                  <a:t>Проблема переобучения а малых объемах данных.</a:t>
                </a:r>
              </a:p>
              <a:p>
                <a:pPr marL="179388" lvl="1" indent="-179388">
                  <a:lnSpc>
                    <a:spcPct val="100000"/>
                  </a:lnSpc>
                  <a:spcBef>
                    <a:spcPts val="300"/>
                  </a:spcBef>
                  <a:tabLst>
                    <a:tab pos="179388" algn="l"/>
                    <a:tab pos="450850" algn="l"/>
                  </a:tabLst>
                </a:pPr>
                <a:r>
                  <a:rPr lang="en-US" sz="1800" dirty="0"/>
                  <a:t> Random </a:t>
                </a:r>
                <a:r>
                  <a:rPr lang="en-US" sz="1800" dirty="0" err="1"/>
                  <a:t>ReLU</a:t>
                </a:r>
                <a:r>
                  <a:rPr lang="ru-RU" sz="1800" dirty="0"/>
                  <a:t> </a:t>
                </a:r>
                <a:r>
                  <a:rPr lang="en-US" sz="1800" dirty="0"/>
                  <a:t>(a </a:t>
                </a:r>
                <a:r>
                  <a:rPr lang="ru-RU" sz="1800" dirty="0"/>
                  <a:t>случайный в заданном диапазоне во время обучения и постоянный во время тестирования</a:t>
                </a:r>
                <a:r>
                  <a:rPr lang="en-US" sz="1800" dirty="0"/>
                  <a:t>)</a:t>
                </a:r>
                <a:endParaRPr lang="ru-RU" sz="1800" dirty="0"/>
              </a:p>
              <a:p>
                <a:pPr marL="179388" lvl="1" indent="-179388">
                  <a:lnSpc>
                    <a:spcPct val="100000"/>
                  </a:lnSpc>
                  <a:spcBef>
                    <a:spcPts val="300"/>
                  </a:spcBef>
                  <a:tabLst>
                    <a:tab pos="179388" algn="l"/>
                    <a:tab pos="450850" algn="l"/>
                  </a:tabLst>
                </a:pPr>
                <a:r>
                  <a:rPr lang="ru-RU" sz="1800" dirty="0"/>
                  <a:t>На выходных слоях возможно использование </a:t>
                </a:r>
                <a:r>
                  <a:rPr lang="ru-RU" sz="1800" dirty="0" err="1"/>
                  <a:t>сигмоида</a:t>
                </a:r>
                <a:r>
                  <a:rPr lang="ru-RU" sz="1800" dirty="0"/>
                  <a:t>.</a:t>
                </a:r>
              </a:p>
              <a:p>
                <a:pPr marL="179388" lvl="1" indent="-179388">
                  <a:lnSpc>
                    <a:spcPct val="100000"/>
                  </a:lnSpc>
                  <a:spcBef>
                    <a:spcPts val="300"/>
                  </a:spcBef>
                  <a:tabLst>
                    <a:tab pos="179388" algn="l"/>
                    <a:tab pos="450850" algn="l"/>
                  </a:tabLst>
                </a:pPr>
                <a:endParaRPr lang="ru-RU" sz="18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6361" y="908720"/>
                <a:ext cx="8858696" cy="5283200"/>
              </a:xfrm>
              <a:blipFill>
                <a:blip r:embed="rId2"/>
                <a:stretch>
                  <a:fillRect l="-964" t="-9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://lamda.nju.edu.cn/weixs/project/CNNTricks/imgs/relufamil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43" y="4546599"/>
            <a:ext cx="7418981" cy="201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040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64363"/>
            <a:ext cx="8717830" cy="559562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dirty="0" smtClean="0"/>
              <a:t>Методы </a:t>
            </a:r>
            <a:r>
              <a:rPr lang="ru-RU" sz="2200" b="1" dirty="0"/>
              <a:t>снижения вероятности переобучения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3188" y="1066800"/>
            <a:ext cx="8634222" cy="5522536"/>
          </a:xfrm>
        </p:spPr>
        <p:txBody>
          <a:bodyPr>
            <a:normAutofit/>
          </a:bodyPr>
          <a:lstStyle/>
          <a:p>
            <a:pPr marL="182563" lvl="1" indent="-182563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dirty="0"/>
              <a:t>Метод </a:t>
            </a:r>
            <a:r>
              <a:rPr lang="ru-RU" sz="2200" b="1" dirty="0" err="1"/>
              <a:t>дроп</a:t>
            </a:r>
            <a:r>
              <a:rPr lang="ru-RU" sz="2200" b="1" dirty="0"/>
              <a:t>-аутов</a:t>
            </a:r>
            <a:r>
              <a:rPr lang="ru-RU" sz="2200" dirty="0"/>
              <a:t>. В каждом проходе по сети часть нейронов может быть отключена (нулевые веса) с вероятностью </a:t>
            </a:r>
            <a:r>
              <a:rPr lang="en-US" sz="2200" dirty="0"/>
              <a:t>p</a:t>
            </a:r>
            <a:r>
              <a:rPr lang="ru-RU" sz="2200" dirty="0"/>
              <a:t>, при этом в другом проходе  включена, </a:t>
            </a:r>
          </a:p>
          <a:p>
            <a:pPr marL="639763" lvl="2" indent="-182563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dirty="0"/>
              <a:t>результаты по проходам должны быть усреднены. </a:t>
            </a:r>
            <a:endParaRPr lang="en-US" dirty="0"/>
          </a:p>
          <a:p>
            <a:pPr marL="639763" lvl="2" indent="-182563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en-US" dirty="0"/>
              <a:t>P – </a:t>
            </a:r>
            <a:r>
              <a:rPr lang="ru-RU" dirty="0" err="1"/>
              <a:t>гиперпараметр</a:t>
            </a:r>
            <a:endParaRPr lang="ru-RU" dirty="0"/>
          </a:p>
          <a:p>
            <a:pPr marL="1096963" lvl="3" indent="-182563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dirty="0"/>
              <a:t>Слабые </a:t>
            </a:r>
            <a:r>
              <a:rPr lang="ru-RU" dirty="0" err="1"/>
              <a:t>дропауты</a:t>
            </a:r>
            <a:r>
              <a:rPr lang="ru-RU" dirty="0"/>
              <a:t> не приводят к существенным эффектам, а слишком сильное прореживание вызывает </a:t>
            </a:r>
            <a:r>
              <a:rPr lang="ru-RU" dirty="0" err="1"/>
              <a:t>недообучение</a:t>
            </a:r>
            <a:r>
              <a:rPr lang="ru-RU" dirty="0"/>
              <a:t>.</a:t>
            </a:r>
          </a:p>
          <a:p>
            <a:pPr marL="1096963" lvl="3" indent="-182563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dirty="0"/>
              <a:t>Повышение независимости сети, (приближает к байесовскому виду). </a:t>
            </a:r>
          </a:p>
          <a:p>
            <a:pPr marL="182563" lvl="1" indent="-182563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000" u="sng" dirty="0"/>
              <a:t>Во время тестирования </a:t>
            </a:r>
            <a:r>
              <a:rPr lang="ru-RU" sz="2000" u="sng" dirty="0" err="1"/>
              <a:t>дропаут</a:t>
            </a:r>
            <a:r>
              <a:rPr lang="ru-RU" sz="2000" u="sng" dirty="0"/>
              <a:t> не применяется, вместо этого веса умножаются на коэффициент </a:t>
            </a:r>
            <a:r>
              <a:rPr lang="ru-RU" sz="2000" u="sng" dirty="0" err="1"/>
              <a:t>дропаута</a:t>
            </a:r>
            <a:endParaRPr lang="ru-RU" sz="2200" u="sng" dirty="0"/>
          </a:p>
          <a:p>
            <a:pPr marL="182563" lvl="1" indent="-182563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i="1" dirty="0" err="1"/>
              <a:t>Дропауты</a:t>
            </a:r>
            <a:r>
              <a:rPr lang="ru-RU" sz="2200" i="1" dirty="0"/>
              <a:t> возможны и на входном слое.</a:t>
            </a:r>
            <a:endParaRPr lang="en-US" sz="2200" i="1" dirty="0"/>
          </a:p>
        </p:txBody>
      </p:sp>
      <p:pic>
        <p:nvPicPr>
          <p:cNvPr id="2054" name="Picture 6" descr="https://habrastorage.org/files/5d9/30f/772/5d930f7729434bf8947e14d740a74d9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989" y="5282701"/>
            <a:ext cx="4452421" cy="144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8521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64363"/>
            <a:ext cx="8717830" cy="400341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dirty="0" smtClean="0"/>
              <a:t>Ограничение </a:t>
            </a:r>
            <a:r>
              <a:rPr lang="ru-RU" sz="2200" b="1" dirty="0"/>
              <a:t>нормы весов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3188" y="1066800"/>
            <a:ext cx="8634222" cy="5522536"/>
          </a:xfrm>
        </p:spPr>
        <p:txBody>
          <a:bodyPr>
            <a:normAutofit/>
          </a:bodyPr>
          <a:lstStyle/>
          <a:p>
            <a:pPr fontAlgn="base"/>
            <a:r>
              <a:rPr lang="ru-RU" sz="2200" b="1" dirty="0"/>
              <a:t>Ограничение нормы вектора весов </a:t>
            </a:r>
            <a:r>
              <a:rPr lang="ru-RU" sz="2200" dirty="0"/>
              <a:t>(</a:t>
            </a:r>
            <a:r>
              <a:rPr lang="ru-RU" sz="2200" dirty="0" err="1"/>
              <a:t>max</a:t>
            </a:r>
            <a:r>
              <a:rPr lang="ru-RU" sz="2200" dirty="0"/>
              <a:t> </a:t>
            </a:r>
            <a:r>
              <a:rPr lang="ru-RU" sz="2200" dirty="0" err="1"/>
              <a:t>norm</a:t>
            </a:r>
            <a:r>
              <a:rPr lang="ru-RU" sz="2200" dirty="0"/>
              <a:t> </a:t>
            </a:r>
            <a:r>
              <a:rPr lang="ru-RU" sz="2200" dirty="0" err="1"/>
              <a:t>constraint</a:t>
            </a:r>
            <a:r>
              <a:rPr lang="ru-RU" sz="2200" dirty="0"/>
              <a:t>). В данном методе задается верхний предел для нормы вектора весов каждого нейрона. </a:t>
            </a:r>
          </a:p>
          <a:p>
            <a:pPr fontAlgn="base"/>
            <a:r>
              <a:rPr lang="ru-RU" sz="2200" i="1" dirty="0"/>
              <a:t>Соблюдение ограничения обеспечивается с помощью проецируемого градиентного спуска (</a:t>
            </a:r>
            <a:r>
              <a:rPr lang="ru-RU" sz="2200" i="1" dirty="0" err="1"/>
              <a:t>projected</a:t>
            </a:r>
            <a:r>
              <a:rPr lang="ru-RU" sz="2200" i="1" dirty="0"/>
              <a:t> </a:t>
            </a:r>
            <a:r>
              <a:rPr lang="ru-RU" sz="2200" i="1" dirty="0" err="1"/>
              <a:t>gradient</a:t>
            </a:r>
            <a:r>
              <a:rPr lang="ru-RU" sz="2200" i="1" dirty="0"/>
              <a:t> </a:t>
            </a:r>
            <a:r>
              <a:rPr lang="ru-RU" sz="2200" i="1" dirty="0" err="1"/>
              <a:t>descent</a:t>
            </a:r>
            <a:r>
              <a:rPr lang="ru-RU" sz="2200" i="1" dirty="0"/>
              <a:t>). </a:t>
            </a:r>
          </a:p>
          <a:p>
            <a:pPr lvl="1" fontAlgn="base"/>
            <a:r>
              <a:rPr lang="ru-RU" sz="2000" dirty="0"/>
              <a:t>обновление весов выполняется как обычно, а затем вектор весов </a:t>
            </a:r>
            <a:r>
              <a:rPr lang="en-US" sz="2000" i="1" dirty="0"/>
              <a:t>w</a:t>
            </a:r>
            <a:r>
              <a:rPr lang="ru-RU" sz="2000" dirty="0"/>
              <a:t> каждого нейрона ограничивается так, чтобы выполнялось условие </a:t>
            </a:r>
            <a:r>
              <a:rPr lang="ru-RU" sz="2000" i="1" dirty="0"/>
              <a:t>||</a:t>
            </a:r>
            <a:r>
              <a:rPr lang="en-US" sz="2000" i="1" dirty="0"/>
              <a:t>w</a:t>
            </a:r>
            <a:r>
              <a:rPr lang="ru-RU" sz="2000" i="1" dirty="0"/>
              <a:t>||</a:t>
            </a:r>
            <a:r>
              <a:rPr lang="ru-RU" sz="2000" i="1" baseline="-25000" dirty="0"/>
              <a:t>2</a:t>
            </a:r>
            <a:r>
              <a:rPr lang="ru-RU" sz="2000" i="1" dirty="0"/>
              <a:t> &lt; c</a:t>
            </a:r>
            <a:r>
              <a:rPr lang="ru-RU" sz="2000" dirty="0"/>
              <a:t>. </a:t>
            </a:r>
            <a:endParaRPr lang="en-US" sz="2000" dirty="0"/>
          </a:p>
          <a:p>
            <a:pPr lvl="2" fontAlgn="base"/>
            <a:r>
              <a:rPr lang="ru-RU" sz="2400" b="1" dirty="0"/>
              <a:t>Обычно значение </a:t>
            </a:r>
            <a:r>
              <a:rPr lang="ru-RU" sz="2400" b="1" i="1" dirty="0"/>
              <a:t>c</a:t>
            </a:r>
            <a:r>
              <a:rPr lang="ru-RU" sz="2400" b="1" dirty="0"/>
              <a:t> составляет порядка 3 или 4</a:t>
            </a:r>
            <a:r>
              <a:rPr lang="ru-RU" sz="1400" b="1" dirty="0"/>
              <a:t>. </a:t>
            </a:r>
            <a:endParaRPr lang="en-US" sz="1400" b="1" dirty="0"/>
          </a:p>
          <a:p>
            <a:pPr lvl="1" fontAlgn="base">
              <a:lnSpc>
                <a:spcPct val="100000"/>
              </a:lnSpc>
            </a:pPr>
            <a:r>
              <a:rPr lang="ru-RU" u="sng" dirty="0"/>
              <a:t>метод позволяет предотвратить «взрывной» рост весов даже при слишком большой скорости обучения, потому что обновления весов всегда ограничены.</a:t>
            </a:r>
          </a:p>
          <a:p>
            <a:pPr marL="182563" lvl="1" indent="-182563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endParaRPr lang="en-US" sz="1800" dirty="0"/>
          </a:p>
          <a:p>
            <a:pPr marL="182563" lvl="1" indent="-182563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4215960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6837" y="188640"/>
            <a:ext cx="8717830" cy="648072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dirty="0" smtClean="0"/>
              <a:t>Регуляризация</a:t>
            </a:r>
            <a:endParaRPr lang="ru-RU" sz="2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836712"/>
                <a:ext cx="8634222" cy="5664200"/>
              </a:xfrm>
            </p:spPr>
            <p:txBody>
              <a:bodyPr>
                <a:normAutofit fontScale="92500"/>
              </a:bodyPr>
              <a:lstStyle/>
              <a:p>
                <a:pPr marL="182563" lvl="1" indent="-182563">
                  <a:lnSpc>
                    <a:spcPct val="110000"/>
                  </a:lnSpc>
                  <a:spcBef>
                    <a:spcPts val="0"/>
                  </a:spcBef>
                  <a:tabLst>
                    <a:tab pos="450850" algn="l"/>
                  </a:tabLst>
                </a:pPr>
                <a:r>
                  <a:rPr lang="ru-RU" sz="2000" b="1" dirty="0"/>
                  <a:t>Регуляризация данных</a:t>
                </a:r>
                <a:r>
                  <a:rPr lang="ru-RU" sz="2000" dirty="0"/>
                  <a:t>, выборка разнородных данных, нормализация пакетов.</a:t>
                </a:r>
              </a:p>
              <a:p>
                <a:pPr marL="639763" lvl="2" indent="-182563">
                  <a:lnSpc>
                    <a:spcPct val="110000"/>
                  </a:lnSpc>
                  <a:spcBef>
                    <a:spcPts val="0"/>
                  </a:spcBef>
                  <a:tabLst>
                    <a:tab pos="450850" algn="l"/>
                  </a:tabLst>
                </a:pPr>
                <a:r>
                  <a:rPr lang="en-US" sz="2200" b="1" u="sng" dirty="0"/>
                  <a:t>L1 </a:t>
                </a:r>
                <a:r>
                  <a:rPr lang="ru-RU" sz="2200" b="1" u="sng" dirty="0"/>
                  <a:t>регуляризация </a:t>
                </a:r>
                <a:endParaRPr lang="ru-RU" sz="2200" i="1" dirty="0">
                  <a:latin typeface="Cambria Math"/>
                  <a:ea typeface="Cambria Math" panose="02040503050406030204" pitchFamily="18" charset="0"/>
                </a:endParaRPr>
              </a:p>
              <a:p>
                <a:pPr marL="457200" lvl="2" indent="0" algn="ctr">
                  <a:lnSpc>
                    <a:spcPct val="110000"/>
                  </a:lnSpc>
                  <a:spcBef>
                    <a:spcPts val="0"/>
                  </a:spcBef>
                  <a:buNone/>
                  <a:tabLst>
                    <a:tab pos="450850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den>
                    </m:f>
                    <m:d>
                      <m:dPr>
                        <m:ctrlPr>
                          <a:rPr lang="en-US" sz="2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1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1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"/>
                                      </m:rPr>
                                      <a:rPr lang="en-US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M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sz="21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ru-RU" sz="2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begChr m:val="|"/>
                        <m:endChr m:val="|"/>
                        <m:ctrlPr>
                          <a:rPr lang="en-US" sz="2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ru-RU" sz="2100" i="1" dirty="0" smtClean="0">
                        <a:latin typeface="Cambria Math"/>
                      </a:rPr>
                      <m:t>→</m:t>
                    </m:r>
                    <m:r>
                      <m:rPr>
                        <m:sty m:val="p"/>
                      </m:rPr>
                      <a:rPr lang="en-US" sz="2100" i="1" dirty="0">
                        <a:latin typeface="Cambria Math"/>
                      </a:rPr>
                      <m:t>min</m:t>
                    </m:r>
                  </m:oMath>
                </a14:m>
                <a:r>
                  <a:rPr lang="ru-RU" sz="2200" dirty="0"/>
                  <a:t>,</a:t>
                </a:r>
                <a:endParaRPr lang="en-US" sz="2200" dirty="0"/>
              </a:p>
              <a:p>
                <a:pPr marL="1096963" lvl="3" indent="-182563">
                  <a:lnSpc>
                    <a:spcPct val="110000"/>
                  </a:lnSpc>
                  <a:spcBef>
                    <a:spcPts val="0"/>
                  </a:spcBef>
                  <a:tabLst>
                    <a:tab pos="450850" algn="l"/>
                  </a:tabLst>
                </a:pPr>
                <a:r>
                  <a:rPr lang="ru-RU" sz="2000" i="1" dirty="0"/>
                  <a:t>делает  векторы весов разреженными (т.е. очень близкими к нулю). </a:t>
                </a:r>
              </a:p>
              <a:p>
                <a:pPr marL="1096963" lvl="3" indent="-182563">
                  <a:lnSpc>
                    <a:spcPct val="110000"/>
                  </a:lnSpc>
                  <a:spcBef>
                    <a:spcPts val="0"/>
                  </a:spcBef>
                  <a:tabLst>
                    <a:tab pos="450850" algn="l"/>
                  </a:tabLst>
                </a:pPr>
                <a:r>
                  <a:rPr lang="ru-RU" sz="2000" u="sng" dirty="0"/>
                  <a:t>используют небольшое подмножество наиболее важных входов и, соответственно, почти не подвержены влиянию «шумных» входов</a:t>
                </a:r>
                <a:r>
                  <a:rPr lang="ru-RU" sz="2000" i="1" u="sng" dirty="0"/>
                  <a:t>.</a:t>
                </a:r>
              </a:p>
              <a:p>
                <a:pPr marL="639763" lvl="2" indent="-182563">
                  <a:lnSpc>
                    <a:spcPct val="110000"/>
                  </a:lnSpc>
                  <a:spcBef>
                    <a:spcPts val="0"/>
                  </a:spcBef>
                  <a:tabLst>
                    <a:tab pos="450850" algn="l"/>
                  </a:tabLst>
                </a:pPr>
                <a:r>
                  <a:rPr lang="en-US" b="1" u="sng" dirty="0"/>
                  <a:t>L2 </a:t>
                </a:r>
                <a:r>
                  <a:rPr lang="ru-RU" b="1" u="sng" dirty="0"/>
                  <a:t>регуляризация </a:t>
                </a:r>
              </a:p>
              <a:p>
                <a:pPr marL="457200" lvl="2" indent="0" algn="ctr">
                  <a:lnSpc>
                    <a:spcPct val="110000"/>
                  </a:lnSpc>
                  <a:spcBef>
                    <a:spcPts val="0"/>
                  </a:spcBef>
                  <a:buNone/>
                  <a:tabLst>
                    <a:tab pos="450850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 </a:t>
                </a:r>
              </a:p>
              <a:p>
                <a:pPr marL="1096963" lvl="3" indent="-182563">
                  <a:lnSpc>
                    <a:spcPct val="110000"/>
                  </a:lnSpc>
                  <a:spcBef>
                    <a:spcPts val="0"/>
                  </a:spcBef>
                  <a:tabLst>
                    <a:tab pos="450850" algn="l"/>
                  </a:tabLst>
                </a:pPr>
                <a:r>
                  <a:rPr lang="ru-RU" sz="2000" u="sng" dirty="0"/>
                  <a:t>сильно штрафует векторы весов с большими значениями, и слабо затрагивает векторы с умеренными значениями</a:t>
                </a:r>
                <a:r>
                  <a:rPr lang="ru-RU" dirty="0"/>
                  <a:t>.</a:t>
                </a:r>
              </a:p>
              <a:p>
                <a:pPr marL="1096963" lvl="3" indent="-182563">
                  <a:lnSpc>
                    <a:spcPct val="110000"/>
                  </a:lnSpc>
                  <a:spcBef>
                    <a:spcPts val="0"/>
                  </a:spcBef>
                  <a:tabLst>
                    <a:tab pos="450850" algn="l"/>
                  </a:tabLst>
                </a:pPr>
                <a:r>
                  <a:rPr lang="ru-RU" sz="2000" b="1" i="1" dirty="0"/>
                  <a:t>L2-регуляризация обеспечит лучший результат по сравнению с L1-регуляризацией</a:t>
                </a:r>
              </a:p>
              <a:p>
                <a:pPr marL="639763" lvl="2" indent="-182563">
                  <a:lnSpc>
                    <a:spcPct val="110000"/>
                  </a:lnSpc>
                  <a:spcBef>
                    <a:spcPts val="0"/>
                  </a:spcBef>
                  <a:tabLst>
                    <a:tab pos="450850" algn="l"/>
                  </a:tabLst>
                </a:pPr>
                <a:r>
                  <a:rPr lang="ru-RU" b="1" u="sng" dirty="0"/>
                  <a:t>Эластичная сеть </a:t>
                </a:r>
                <a:r>
                  <a:rPr lang="ru-RU" dirty="0"/>
                  <a:t>- комбинация L1- и L2-регуляризации: </a:t>
                </a:r>
              </a:p>
              <a:p>
                <a:pPr marL="457200" lvl="2" indent="0" algn="ctr">
                  <a:lnSpc>
                    <a:spcPct val="110000"/>
                  </a:lnSpc>
                  <a:spcBef>
                    <a:spcPts val="0"/>
                  </a:spcBef>
                  <a:buNone/>
                  <a:tabLst>
                    <a:tab pos="450850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 dirty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i="1" dirty="0"/>
                  <a:t>+λ</a:t>
                </a:r>
                <a:r>
                  <a:rPr lang="ru-RU" i="1" baseline="-25000" dirty="0"/>
                  <a:t>1</a:t>
                </a:r>
                <a:r>
                  <a:rPr lang="ru-RU" i="1" dirty="0"/>
                  <a:t>|</a:t>
                </a:r>
                <a:r>
                  <a:rPr lang="en-US" i="1" dirty="0"/>
                  <a:t>w</a:t>
                </a:r>
                <a:r>
                  <a:rPr lang="ru-RU" i="1" dirty="0"/>
                  <a:t>| + λ</a:t>
                </a:r>
                <a:r>
                  <a:rPr lang="ru-RU" i="1" baseline="-25000" dirty="0"/>
                  <a:t>2</a:t>
                </a:r>
                <a:r>
                  <a:rPr lang="en-US" i="1" dirty="0"/>
                  <a:t>w</a:t>
                </a:r>
                <a:r>
                  <a:rPr lang="ru-RU" i="1" baseline="30000" dirty="0"/>
                  <a:t>2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ru-RU" dirty="0"/>
                  <a:t>. </a:t>
                </a:r>
              </a:p>
              <a:p>
                <a:pPr marL="457200" lvl="2" indent="0">
                  <a:lnSpc>
                    <a:spcPct val="110000"/>
                  </a:lnSpc>
                  <a:spcBef>
                    <a:spcPts val="0"/>
                  </a:spcBef>
                  <a:buNone/>
                  <a:tabLst>
                    <a:tab pos="450850" algn="l"/>
                  </a:tabLst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836712"/>
                <a:ext cx="8634222" cy="5664200"/>
              </a:xfrm>
              <a:blipFill rotWithShape="1">
                <a:blip r:embed="rId2"/>
                <a:stretch>
                  <a:fillRect l="-494" t="-323" r="-2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79512" y="6283169"/>
            <a:ext cx="9036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Нормализация, </a:t>
            </a:r>
            <a:r>
              <a:rPr lang="ru-RU" sz="1600" dirty="0" err="1"/>
              <a:t>дроп</a:t>
            </a:r>
            <a:r>
              <a:rPr lang="ru-RU" sz="1600" dirty="0"/>
              <a:t>-ауты, снижение размерности  также можно рассмотреть как регуляризацию </a:t>
            </a:r>
          </a:p>
        </p:txBody>
      </p:sp>
    </p:spTree>
    <p:extLst>
      <p:ext uri="{BB962C8B-B14F-4D97-AF65-F5344CB8AC3E}">
        <p14:creationId xmlns:p14="http://schemas.microsoft.com/office/powerpoint/2010/main" val="2800073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16633"/>
            <a:ext cx="8296831" cy="792088"/>
          </a:xfrm>
        </p:spPr>
        <p:txBody>
          <a:bodyPr>
            <a:no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ru-RU" sz="2700" b="1" dirty="0" smtClean="0">
                <a:latin typeface="+mj-lt"/>
              </a:rPr>
              <a:t>Нормализация </a:t>
            </a:r>
            <a:r>
              <a:rPr lang="ru-RU" sz="2700" b="1" dirty="0">
                <a:latin typeface="+mj-lt"/>
              </a:rPr>
              <a:t>мини-</a:t>
            </a:r>
            <a:r>
              <a:rPr lang="ru-RU" sz="2700" b="1" dirty="0" err="1">
                <a:latin typeface="+mj-lt"/>
              </a:rPr>
              <a:t>батча</a:t>
            </a:r>
            <a:endParaRPr lang="ru-RU" sz="2700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980728"/>
                <a:ext cx="8784976" cy="5760640"/>
              </a:xfrm>
            </p:spPr>
            <p:txBody>
              <a:bodyPr>
                <a:normAutofit fontScale="92500" lnSpcReduction="20000"/>
              </a:bodyPr>
              <a:lstStyle/>
              <a:p>
                <a:pPr marL="182563" lvl="1" indent="-182563">
                  <a:lnSpc>
                    <a:spcPct val="11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r>
                  <a:rPr lang="ru-RU" sz="2200" b="1" dirty="0"/>
                  <a:t>Цель</a:t>
                </a:r>
                <a:r>
                  <a:rPr lang="ru-RU" sz="2200" dirty="0"/>
                  <a:t>:  повышения статистических свойств сети. </a:t>
                </a:r>
              </a:p>
              <a:p>
                <a:pPr marL="582613" lvl="2" indent="-182563">
                  <a:lnSpc>
                    <a:spcPct val="11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r>
                  <a:rPr lang="ru-RU" sz="2200" dirty="0"/>
                  <a:t>Напр. если  данные </a:t>
                </a:r>
                <a:r>
                  <a:rPr lang="ru-RU" sz="2200" dirty="0" err="1"/>
                  <a:t>несбалнсрованы</a:t>
                </a:r>
                <a:r>
                  <a:rPr lang="ru-RU" sz="2200" dirty="0"/>
                  <a:t> (какие-то условно </a:t>
                </a:r>
                <a:r>
                  <a:rPr lang="en-US" sz="2200" dirty="0"/>
                  <a:t>~1000 </a:t>
                </a:r>
                <a:r>
                  <a:rPr lang="ru-RU" sz="2200" dirty="0" err="1"/>
                  <a:t>ед</a:t>
                </a:r>
                <a:r>
                  <a:rPr lang="ru-RU" sz="2200" dirty="0"/>
                  <a:t>, а какие-то 0,1 и при этом все данные сильно разбросаны).</a:t>
                </a:r>
              </a:p>
              <a:p>
                <a:pPr marL="582613" lvl="2" indent="-182563">
                  <a:lnSpc>
                    <a:spcPct val="11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r>
                  <a:rPr lang="ru-RU" sz="2200" dirty="0"/>
                  <a:t>Из входных значений вычтено средние по </a:t>
                </a:r>
                <a:r>
                  <a:rPr lang="ru-RU" sz="2200" dirty="0" err="1"/>
                  <a:t>батчу</a:t>
                </a:r>
                <a:r>
                  <a:rPr lang="ru-RU" sz="2200" dirty="0"/>
                  <a:t> значение</a:t>
                </a:r>
              </a:p>
              <a:p>
                <a:pPr marL="582613" lvl="2" indent="-182563">
                  <a:lnSpc>
                    <a:spcPct val="115000"/>
                  </a:lnSpc>
                  <a:spcBef>
                    <a:spcPts val="600"/>
                  </a:spcBef>
                  <a:tabLst>
                    <a:tab pos="450850" algn="l"/>
                  </a:tabLst>
                </a:pPr>
                <a:r>
                  <a:rPr lang="ru-RU" sz="2200" dirty="0"/>
                  <a:t>привести выборки к нулевому среднему и единичной дисперсии </a:t>
                </a:r>
                <a:r>
                  <a:rPr lang="ru-RU" sz="2200" i="1" dirty="0"/>
                  <a:t>Рекомендуется нормализация </a:t>
                </a:r>
                <a:r>
                  <a:rPr lang="ru-RU" sz="2200" i="1" dirty="0" err="1"/>
                  <a:t>батчей</a:t>
                </a:r>
                <a:r>
                  <a:rPr lang="ru-RU" sz="2200" i="1" dirty="0"/>
                  <a:t> перед каждым слоем.</a:t>
                </a:r>
              </a:p>
              <a:p>
                <a:pPr>
                  <a:lnSpc>
                    <a:spcPct val="115000"/>
                  </a:lnSpc>
                  <a:spcBef>
                    <a:spcPts val="600"/>
                  </a:spcBef>
                </a:pPr>
                <a:r>
                  <a:rPr lang="ru-RU" sz="1900" dirty="0"/>
                  <a:t>Пакет B содержит m элементов входных данных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9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90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190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ru-RU" sz="1900" i="1" dirty="0">
                        <a:latin typeface="Cambria Math"/>
                      </a:rPr>
                      <m:t>: </m:t>
                    </m:r>
                    <m:r>
                      <a:rPr lang="ru-RU" sz="1900" i="1" dirty="0">
                        <a:latin typeface="Cambria Math"/>
                      </a:rPr>
                      <m:t>𝐵</m:t>
                    </m:r>
                    <m:r>
                      <a:rPr lang="ru-RU" sz="1900" i="1" dirty="0">
                        <a:latin typeface="Cambria Math"/>
                      </a:rPr>
                      <m:t> = </m:t>
                    </m:r>
                    <m:r>
                      <m:rPr>
                        <m:lit/>
                      </m:rPr>
                      <a:rPr lang="ru-RU" sz="1900" i="1" dirty="0">
                        <a:latin typeface="Cambria Math"/>
                      </a:rPr>
                      <m:t>{</m:t>
                    </m:r>
                    <m:r>
                      <a:rPr lang="ru-RU" sz="1900" i="1" dirty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ru-RU" sz="19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9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19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ru-RU" sz="1900" i="1" dirty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ru-RU" sz="19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90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ru-RU" sz="1900" i="1" dirty="0" err="1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m:rPr>
                        <m:lit/>
                      </m:rPr>
                      <a:rPr lang="ru-RU" sz="1900" i="1" dirty="0">
                        <a:latin typeface="Cambria Math"/>
                      </a:rPr>
                      <m:t>}</m:t>
                    </m:r>
                    <m:r>
                      <a:rPr lang="ru-RU" sz="1900" i="1" dirty="0">
                        <a:latin typeface="Cambria Math"/>
                      </a:rPr>
                      <m:t> . </m:t>
                    </m:r>
                  </m:oMath>
                </a14:m>
                <a:endParaRPr lang="ru-RU" sz="1900" dirty="0"/>
              </a:p>
              <a:p>
                <a:pPr>
                  <a:lnSpc>
                    <a:spcPct val="115000"/>
                  </a:lnSpc>
                  <a:spcBef>
                    <a:spcPts val="600"/>
                  </a:spcBef>
                </a:pPr>
                <a:r>
                  <a:rPr lang="ru-RU" sz="1900" dirty="0"/>
                  <a:t>Нормализованные значения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19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9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b="0" i="1" dirty="0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ru-RU" sz="19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ru-RU" sz="1900" dirty="0"/>
                  <a:t>определяются по следующей</a:t>
                </a:r>
                <a:r>
                  <a:rPr lang="en-US" sz="1900" dirty="0"/>
                  <a:t> </a:t>
                </a:r>
                <a:r>
                  <a:rPr lang="ru-RU" sz="1900" dirty="0"/>
                  <a:t>формуле:</a:t>
                </a:r>
                <a:endParaRPr lang="en-US" sz="1900" dirty="0"/>
              </a:p>
              <a:p>
                <a:pPr marL="0" indent="0" algn="ctr">
                  <a:lnSpc>
                    <a:spcPct val="115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20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200" b="0" i="1" dirty="0" smtClean="0">
                        <a:latin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dirty="0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b="0" i="1" dirty="0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b="0" i="1" dirty="0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dirty="0" smtClean="0"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200" b="0" i="1" dirty="0" smtClean="0"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dirty="0" smtClean="0">
                                    <a:latin typeface="Cambria Math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b="0" i="1" dirty="0" smtClean="0">
                                    <a:latin typeface="Cambria Math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sz="2200" b="0" i="1" dirty="0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200" b="0" i="1" dirty="0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sz="2200" b="0" i="1" dirty="0" smtClean="0">
                                <a:latin typeface="Cambria Math"/>
                                <a:ea typeface="Cambria Math"/>
                              </a:rPr>
                              <m:t>𝜖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200" dirty="0"/>
                  <a:t>,</a:t>
                </a:r>
                <a:endParaRPr lang="ru-RU" sz="2200" dirty="0"/>
              </a:p>
              <a:p>
                <a:pPr marL="0" indent="0">
                  <a:lnSpc>
                    <a:spcPct val="115000"/>
                  </a:lnSpc>
                  <a:spcBef>
                    <a:spcPts val="600"/>
                  </a:spcBef>
                  <a:buNone/>
                </a:pPr>
                <a:r>
                  <a:rPr lang="en-US" sz="2200" dirty="0"/>
                  <a:t>	</a:t>
                </a:r>
                <a:r>
                  <a:rPr lang="ru-RU" sz="1800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 dirty="0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ru-RU" sz="1800" i="1" dirty="0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ru-RU" sz="18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ru-RU" sz="1800" dirty="0"/>
                  <a:t>— среднее значение данных в пакете,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1800" i="1" dirty="0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1800" b="0" i="1" dirty="0" smtClean="0">
                            <a:latin typeface="Cambria Math"/>
                          </a:rPr>
                          <m:t>𝐵</m:t>
                        </m:r>
                      </m:sub>
                      <m:sup>
                        <m:r>
                          <a:rPr lang="en-US" sz="1800" b="0" i="1" dirty="0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sz="1800" dirty="0"/>
                  <a:t>— дисперсия, </a:t>
                </a:r>
                <a14:m>
                  <m:oMath xmlns:m="http://schemas.openxmlformats.org/officeDocument/2006/math">
                    <m:r>
                      <a:rPr lang="en-US" sz="1800" b="0" i="0" dirty="0" smtClean="0">
                        <a:latin typeface="Cambria Math"/>
                      </a:rPr>
                      <m:t> </m:t>
                    </m:r>
                    <m:r>
                      <a:rPr lang="ru-RU" sz="1800" i="1" dirty="0" smtClean="0">
                        <a:latin typeface="Cambria Math"/>
                      </a:rPr>
                      <m:t>𝜖</m:t>
                    </m:r>
                  </m:oMath>
                </a14:m>
                <a:r>
                  <a:rPr lang="en-US" sz="1800" dirty="0"/>
                  <a:t>  — </a:t>
                </a:r>
                <a:r>
                  <a:rPr lang="ru-RU" sz="1800" dirty="0"/>
                  <a:t>константа, 	введенная</a:t>
                </a:r>
                <a:r>
                  <a:rPr lang="en-US" sz="1800" dirty="0"/>
                  <a:t> </a:t>
                </a:r>
                <a:r>
                  <a:rPr lang="ru-RU" sz="1800" dirty="0"/>
                  <a:t>для стабильности метода.</a:t>
                </a:r>
              </a:p>
              <a:p>
                <a:pPr>
                  <a:lnSpc>
                    <a:spcPct val="115000"/>
                  </a:lnSpc>
                  <a:spcBef>
                    <a:spcPts val="600"/>
                  </a:spcBef>
                </a:pPr>
                <a:r>
                  <a:rPr lang="ru-RU" sz="2200" dirty="0"/>
                  <a:t>Также допустимо дополнило  смещать слои</a:t>
                </a:r>
                <a:r>
                  <a:rPr lang="en-US" sz="2200" dirty="0"/>
                  <a:t> </a:t>
                </a:r>
                <a:r>
                  <a:rPr lang="ru-RU" sz="2200" dirty="0"/>
                  <a:t> (стандартизировать) </a:t>
                </a:r>
                <a:endParaRPr lang="en-US" sz="2200" b="0" i="1" dirty="0">
                  <a:latin typeface="Cambria Math"/>
                </a:endParaRPr>
              </a:p>
              <a:p>
                <a:pPr marL="0" indent="0" algn="ctr">
                  <a:lnSpc>
                    <a:spcPct val="115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r>
                      <a:rPr lang="en-US" sz="2200" b="0" i="1" smtClean="0">
                        <a:latin typeface="Cambria Math"/>
                      </a:rPr>
                      <m:t>𝛾</m:t>
                    </m:r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20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+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/>
                      </a:rPr>
                      <m:t>𝛽</m:t>
                    </m:r>
                    <m:r>
                      <a:rPr lang="en-US" sz="2200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200" dirty="0"/>
                  <a:t>, </a:t>
                </a:r>
              </a:p>
              <a:p>
                <a:pPr marL="898525" lvl="2" indent="0">
                  <a:lnSpc>
                    <a:spcPct val="115000"/>
                  </a:lnSpc>
                  <a:spcBef>
                    <a:spcPts val="600"/>
                  </a:spcBef>
                  <a:buNone/>
                </a:pPr>
                <a:r>
                  <a:rPr lang="ru-RU" sz="1800" dirty="0"/>
                  <a:t>где </a:t>
                </a:r>
                <a14:m>
                  <m:oMath xmlns:m="http://schemas.openxmlformats.org/officeDocument/2006/math">
                    <m:r>
                      <a:rPr lang="ru-RU" sz="1800" i="1" dirty="0" smtClean="0">
                        <a:latin typeface="Cambria Math"/>
                      </a:rPr>
                      <m:t>𝛾</m:t>
                    </m:r>
                  </m:oMath>
                </a14:m>
                <a:r>
                  <a:rPr lang="ru-RU" sz="1800" dirty="0"/>
                  <a:t>  и </a:t>
                </a:r>
                <a14:m>
                  <m:oMath xmlns:m="http://schemas.openxmlformats.org/officeDocument/2006/math">
                    <m:r>
                      <a:rPr lang="ru-RU" sz="1800" i="1" dirty="0" smtClean="0">
                        <a:latin typeface="Cambria Math"/>
                      </a:rPr>
                      <m:t>𝛽</m:t>
                    </m:r>
                    <m:r>
                      <a:rPr lang="ru-RU" sz="18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ru-RU" sz="1800" dirty="0"/>
                  <a:t>— параметры, которые определяются в процессе обучения, в частности </a:t>
                </a:r>
                <a14:m>
                  <m:oMath xmlns:m="http://schemas.openxmlformats.org/officeDocument/2006/math">
                    <m:r>
                      <a:rPr lang="ru-RU" sz="1800" i="1" dirty="0">
                        <a:latin typeface="Cambria Math"/>
                      </a:rPr>
                      <m:t>𝛽</m:t>
                    </m:r>
                  </m:oMath>
                </a14:m>
                <a:r>
                  <a:rPr lang="ru-RU" sz="1800" dirty="0"/>
                  <a:t>=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 dirty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ru-RU" sz="1800" i="1" dirty="0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ru-RU" sz="1800" b="0" i="0" dirty="0" smtClean="0">
                        <a:latin typeface="Cambria Math"/>
                      </a:rPr>
                      <m:t>,</m:t>
                    </m:r>
                    <m:r>
                      <a:rPr lang="ru-RU" sz="1800" i="1" dirty="0">
                        <a:latin typeface="Cambria Math"/>
                      </a:rPr>
                      <m:t>𝛾</m:t>
                    </m:r>
                  </m:oMath>
                </a14:m>
                <a:r>
                  <a:rPr lang="ru-RU" sz="1800" dirty="0"/>
                  <a:t>=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 dirty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1800" i="1" dirty="0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ru-RU" sz="1800" dirty="0"/>
                  <a:t>.</a:t>
                </a:r>
                <a:endParaRPr lang="en-US" sz="1800" dirty="0"/>
              </a:p>
              <a:p>
                <a:pPr marL="742950" lvl="3" indent="-285750">
                  <a:lnSpc>
                    <a:spcPct val="115000"/>
                  </a:lnSpc>
                  <a:spcBef>
                    <a:spcPts val="600"/>
                  </a:spcBef>
                </a:pPr>
                <a:r>
                  <a:rPr lang="ru-RU" dirty="0"/>
                  <a:t>Параметры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/>
                      </a:rPr>
                      <m:t>𝛾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/>
                      </a:rPr>
                      <m:t>𝛽</m:t>
                    </m:r>
                    <m:r>
                      <a:rPr lang="ru-RU" i="1" dirty="0">
                        <a:latin typeface="Cambria Math"/>
                      </a:rPr>
                      <m:t> </m:t>
                    </m:r>
                  </m:oMath>
                </a14:m>
                <a:r>
                  <a:rPr lang="ru-RU" dirty="0"/>
                  <a:t>и размер </a:t>
                </a:r>
                <a:r>
                  <a:rPr lang="ru-RU" dirty="0" err="1"/>
                  <a:t>батча</a:t>
                </a:r>
                <a:r>
                  <a:rPr lang="ru-RU" dirty="0"/>
                  <a:t> </a:t>
                </a:r>
                <a:r>
                  <a:rPr lang="en-US" dirty="0"/>
                  <a:t>m – </a:t>
                </a:r>
                <a:r>
                  <a:rPr lang="ru-RU" dirty="0"/>
                  <a:t>являются обучаемыми </a:t>
                </a:r>
                <a:r>
                  <a:rPr lang="ru-RU" dirty="0" err="1"/>
                  <a:t>гиперпараметрами</a:t>
                </a:r>
                <a:r>
                  <a:rPr lang="ru-RU" dirty="0"/>
                  <a:t> сети.</a:t>
                </a:r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200"/>
                  </a:spcBef>
                  <a:buNone/>
                </a:pPr>
                <a:endParaRPr lang="en-US" sz="2000" dirty="0"/>
              </a:p>
              <a:p>
                <a:pPr marL="0" indent="0">
                  <a:lnSpc>
                    <a:spcPct val="100000"/>
                  </a:lnSpc>
                  <a:spcBef>
                    <a:spcPts val="200"/>
                  </a:spcBef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980728"/>
                <a:ext cx="8784976" cy="5760640"/>
              </a:xfrm>
              <a:blipFill rotWithShape="1">
                <a:blip r:embed="rId2"/>
                <a:stretch>
                  <a:fillRect l="-555" t="-741" r="-624" b="-7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17182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64363"/>
            <a:ext cx="8717830" cy="559562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dirty="0" smtClean="0"/>
              <a:t>Другие </a:t>
            </a:r>
            <a:r>
              <a:rPr lang="ru-RU" sz="2200" b="1" dirty="0"/>
              <a:t>методы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800" y="1019174"/>
            <a:ext cx="7902930" cy="5028185"/>
          </a:xfrm>
        </p:spPr>
        <p:txBody>
          <a:bodyPr>
            <a:normAutofit lnSpcReduction="10000"/>
          </a:bodyPr>
          <a:lstStyle/>
          <a:p>
            <a:pPr marL="179388" lvl="1" indent="-179388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tabLst>
                <a:tab pos="179388" algn="l"/>
                <a:tab pos="450850" algn="l"/>
              </a:tabLst>
            </a:pPr>
            <a:r>
              <a:rPr lang="ru-RU" sz="2200" b="1" dirty="0"/>
              <a:t>Метод замораживания части слоев – </a:t>
            </a:r>
            <a:r>
              <a:rPr lang="ru-RU" sz="2200" dirty="0"/>
              <a:t>как правило начальные слои, чтобы они не выходили в насыщение. </a:t>
            </a:r>
          </a:p>
          <a:p>
            <a:pPr marL="636588" lvl="2" indent="-179388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tabLst>
                <a:tab pos="179388" algn="l"/>
                <a:tab pos="450850" algn="l"/>
              </a:tabLst>
            </a:pPr>
            <a:r>
              <a:rPr lang="ru-RU" i="1" dirty="0"/>
              <a:t>Иногда веса можно просто ограничить</a:t>
            </a:r>
            <a:r>
              <a:rPr lang="ru-RU" i="1" dirty="0" smtClean="0"/>
              <a:t>.</a:t>
            </a:r>
          </a:p>
          <a:p>
            <a:pPr marL="179388" lvl="1" indent="-179388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tabLst>
                <a:tab pos="179388" algn="l"/>
                <a:tab pos="450850" algn="l"/>
              </a:tabLst>
            </a:pPr>
            <a:r>
              <a:rPr lang="ru-RU" sz="2200" b="1" dirty="0" smtClean="0"/>
              <a:t>Использование </a:t>
            </a:r>
            <a:r>
              <a:rPr lang="ru-RU" sz="2200" b="1" dirty="0" err="1"/>
              <a:t>предобучения</a:t>
            </a:r>
            <a:r>
              <a:rPr lang="ru-RU" sz="2200" b="1" dirty="0"/>
              <a:t> </a:t>
            </a:r>
            <a:endParaRPr lang="en-US" sz="2200" b="1" dirty="0"/>
          </a:p>
          <a:p>
            <a:pPr marL="636588" lvl="2" indent="-179388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tabLst>
                <a:tab pos="179388" algn="l"/>
                <a:tab pos="450850" algn="l"/>
              </a:tabLst>
            </a:pPr>
            <a:r>
              <a:rPr lang="ru-RU" i="1" dirty="0" err="1"/>
              <a:t>Предобучение</a:t>
            </a:r>
            <a:r>
              <a:rPr lang="ru-RU" i="1" dirty="0"/>
              <a:t> на неразмеченных данных</a:t>
            </a:r>
          </a:p>
          <a:p>
            <a:pPr marL="636588" lvl="2" indent="-179388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tabLst>
                <a:tab pos="179388" algn="l"/>
                <a:tab pos="450850" algn="l"/>
              </a:tabLst>
            </a:pPr>
            <a:r>
              <a:rPr lang="ru-RU" dirty="0"/>
              <a:t> </a:t>
            </a:r>
            <a:r>
              <a:rPr lang="ru-RU" b="1" dirty="0" err="1"/>
              <a:t>Предобучение</a:t>
            </a:r>
            <a:r>
              <a:rPr lang="ru-RU" b="1" dirty="0"/>
              <a:t> при помощи </a:t>
            </a:r>
            <a:r>
              <a:rPr lang="ru-RU" b="1" dirty="0" err="1"/>
              <a:t>автокодирующих</a:t>
            </a:r>
            <a:r>
              <a:rPr lang="ru-RU" b="1" dirty="0"/>
              <a:t> сетей </a:t>
            </a:r>
            <a:r>
              <a:rPr lang="ru-RU" dirty="0"/>
              <a:t>– каждый слой </a:t>
            </a:r>
            <a:r>
              <a:rPr lang="ru-RU" dirty="0" err="1"/>
              <a:t>предобучается</a:t>
            </a:r>
            <a:r>
              <a:rPr lang="ru-RU" dirty="0"/>
              <a:t> так, чтобы воспроизводить результат предыдущего слоя </a:t>
            </a:r>
            <a:r>
              <a:rPr lang="en-US" dirty="0"/>
              <a:t>(deep belief networks</a:t>
            </a:r>
            <a:r>
              <a:rPr lang="en-US" dirty="0" smtClean="0"/>
              <a:t>)</a:t>
            </a:r>
            <a:r>
              <a:rPr lang="ru-RU" dirty="0" smtClean="0"/>
              <a:t> или например генетическими алгоритмами</a:t>
            </a:r>
            <a:endParaRPr lang="ru-RU" dirty="0"/>
          </a:p>
          <a:p>
            <a:pPr marL="179388" lvl="1" indent="-179388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tabLst>
                <a:tab pos="179388" algn="l"/>
                <a:tab pos="450850" algn="l"/>
              </a:tabLst>
            </a:pPr>
            <a:r>
              <a:rPr lang="ru-RU" sz="2200" b="1" u="sng" dirty="0"/>
              <a:t>Инициализация весов – </a:t>
            </a:r>
            <a:r>
              <a:rPr lang="ru-RU" sz="2200" u="sng" dirty="0"/>
              <a:t>в случае, если </a:t>
            </a:r>
            <a:r>
              <a:rPr lang="ru-RU" sz="2200" u="sng" dirty="0" err="1"/>
              <a:t>предобучение</a:t>
            </a:r>
            <a:r>
              <a:rPr lang="ru-RU" sz="2200" u="sng" dirty="0"/>
              <a:t> невозможно</a:t>
            </a:r>
            <a:r>
              <a:rPr lang="ru-RU" sz="2200" b="1" u="sng" dirty="0"/>
              <a:t>,  </a:t>
            </a:r>
            <a:r>
              <a:rPr lang="ru-RU" sz="2200" u="sng" dirty="0"/>
              <a:t>используются инициализации </a:t>
            </a:r>
            <a:r>
              <a:rPr lang="ru-RU" sz="2200" u="sng" dirty="0" err="1"/>
              <a:t>Ксавьера</a:t>
            </a:r>
            <a:r>
              <a:rPr lang="ru-RU" sz="2200" u="sng" dirty="0"/>
              <a:t> или </a:t>
            </a:r>
            <a:r>
              <a:rPr lang="ru-RU" sz="2200" u="sng" dirty="0" err="1"/>
              <a:t>Ге</a:t>
            </a:r>
            <a:endParaRPr lang="ru-RU" sz="2200" u="sng" dirty="0"/>
          </a:p>
        </p:txBody>
      </p:sp>
    </p:spTree>
    <p:extLst>
      <p:ext uri="{BB962C8B-B14F-4D97-AF65-F5344CB8AC3E}">
        <p14:creationId xmlns:p14="http://schemas.microsoft.com/office/powerpoint/2010/main" val="1604226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243206"/>
            <a:ext cx="7886700" cy="492125"/>
          </a:xfrm>
        </p:spPr>
        <p:txBody>
          <a:bodyPr>
            <a:noAutofit/>
          </a:bodyPr>
          <a:lstStyle/>
          <a:p>
            <a:r>
              <a:rPr lang="ru-RU" sz="2400" b="1" dirty="0"/>
              <a:t>Проблемы регрессии плохо обусловленных данных. Регуляризация.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857250"/>
            <a:ext cx="8171762" cy="393404"/>
          </a:xfrm>
        </p:spPr>
        <p:txBody>
          <a:bodyPr>
            <a:normAutofit/>
          </a:bodyPr>
          <a:lstStyle/>
          <a:p>
            <a:r>
              <a:rPr lang="ru-RU" sz="1800" dirty="0"/>
              <a:t>Рассмотрим пример регрессии для аппроксимации кривой.</a:t>
            </a:r>
          </a:p>
        </p:txBody>
      </p:sp>
      <p:pic>
        <p:nvPicPr>
          <p:cNvPr id="2052" name="Picture 4" descr="https://habrastorage.org/files/cfa/f27/384/cfaf27384fe047c5948c76c2d2ac5cb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154" y="857250"/>
            <a:ext cx="2789567" cy="199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85812" y="1265168"/>
                <a:ext cx="37852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750" y="1265168"/>
                <a:ext cx="3923382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43060" y="1649015"/>
            <a:ext cx="567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Данные плохо обусловлены, степени выше 3 приводят к Переобучению – снижению точности.</a:t>
            </a:r>
          </a:p>
          <a:p>
            <a:r>
              <a:rPr lang="ru-RU" dirty="0"/>
              <a:t>Добавление данных может привести </a:t>
            </a:r>
            <a:endParaRPr lang="en-US" dirty="0"/>
          </a:p>
          <a:p>
            <a:r>
              <a:rPr lang="ru-RU" dirty="0"/>
              <a:t>к сильному изменению коэффициентов </a:t>
            </a:r>
            <a:r>
              <a:rPr lang="en-US" dirty="0"/>
              <a:t>w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2"/>
              <p:cNvSpPr txBox="1">
                <a:spLocks/>
              </p:cNvSpPr>
              <p:nvPr/>
            </p:nvSpPr>
            <p:spPr>
              <a:xfrm>
                <a:off x="485134" y="2845313"/>
                <a:ext cx="8171762" cy="30986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ru-RU" sz="1800" dirty="0"/>
                  <a:t>Регуляризация — это способ уменьшить сложность модели чтобы предотвратить переобучение или исправить некорректно поставленную задачу. Обычно это достигается добавлением некоторой априорной информации к условию задачи. </a:t>
                </a:r>
              </a:p>
              <a:p>
                <a:r>
                  <a:rPr lang="ru-RU" sz="1800" dirty="0"/>
                  <a:t>Регуляризация приводит к смещению оценок.</a:t>
                </a:r>
              </a:p>
              <a:p>
                <a:r>
                  <a:rPr lang="ru-RU" sz="1800" dirty="0"/>
                  <a:t>В общем случае регуляризация это дополнение регрессии членом вида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1400" b="0" i="1" smtClean="0">
                            <a:latin typeface="Cambria Math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den>
                    </m:f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M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ru-RU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m:rPr>
                        <m:nor/>
                      </m:rPr>
                      <a:rPr lang="ru-RU" sz="16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Такая регрессия называется гребневая. Она имеет смещение, но низкий разброс.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9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34" y="2845313"/>
                <a:ext cx="8171762" cy="3098689"/>
              </a:xfrm>
              <a:prstGeom prst="rect">
                <a:avLst/>
              </a:prstGeom>
              <a:blipFill rotWithShape="1">
                <a:blip r:embed="rId4"/>
                <a:stretch>
                  <a:fillRect l="-522" t="-2559" b="-7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242888" y="5897121"/>
                <a:ext cx="8458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ru-RU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*С точки зрения Байесовской теории вероятности параметр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</m:oMath>
                </a14:m>
                <a:r>
                  <a:rPr lang="ru-RU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должен быть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1/2var(w)</a:t>
                </a:r>
                <a:r>
                  <a:rPr lang="ru-RU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что соответствует гипотезе об априорном нормальном распределении.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endParaRPr lang="ru-RU" sz="14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5897121"/>
                <a:ext cx="11277600" cy="523220"/>
              </a:xfrm>
              <a:prstGeom prst="rect">
                <a:avLst/>
              </a:prstGeom>
              <a:blipFill rotWithShape="1">
                <a:blip r:embed="rId5"/>
                <a:stretch>
                  <a:fillRect l="-108" t="-2326" b="-93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/>
          <p:cNvSpPr/>
          <p:nvPr/>
        </p:nvSpPr>
        <p:spPr>
          <a:xfrm>
            <a:off x="242888" y="6333701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*</a:t>
            </a:r>
            <a:r>
              <a:rPr lang="ru-RU" sz="1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В общем случае возможна </a:t>
            </a:r>
            <a:r>
              <a:rPr lang="en-US" sz="1400" dirty="0" err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L</a:t>
            </a:r>
            <a:r>
              <a:rPr lang="en-US" sz="1400" baseline="30000" dirty="0" err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ru-RU" sz="1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регуляризация (напр. 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P=0.5 </a:t>
            </a:r>
            <a:r>
              <a:rPr lang="ru-RU" sz="1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или 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P=3), </a:t>
            </a:r>
            <a:r>
              <a:rPr lang="ru-RU" sz="1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при этом слагаемое будет</a:t>
            </a:r>
            <a:endParaRPr lang="ru-RU" baseline="300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3947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40137" y="836712"/>
                <a:ext cx="8558766" cy="5953730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300"/>
                  </a:spcBef>
                </a:pPr>
                <a:r>
                  <a:rPr lang="ru-RU" sz="2200" b="1" dirty="0"/>
                  <a:t>Инициализация </a:t>
                </a:r>
                <a:r>
                  <a:rPr lang="ru-RU" sz="2200" b="1" dirty="0" err="1"/>
                  <a:t>Ксавьера</a:t>
                </a:r>
                <a:r>
                  <a:rPr lang="ru-RU" sz="2200" b="1" dirty="0"/>
                  <a:t>. 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ru-RU" sz="2200" dirty="0"/>
                  <a:t>Нормализованная инициализация</a:t>
                </a:r>
                <a:r>
                  <a:rPr lang="ru-RU" sz="2200" i="1" dirty="0" smtClean="0"/>
                  <a:t>.</a:t>
                </a:r>
                <a:endParaRPr lang="en-US" sz="2200" i="1" dirty="0" smtClean="0"/>
              </a:p>
              <a:p>
                <a:pPr lvl="1">
                  <a:spcBef>
                    <a:spcPts val="300"/>
                  </a:spcBef>
                </a:pPr>
                <a:r>
                  <a:rPr lang="ru-RU" sz="2200" i="1" dirty="0" smtClean="0"/>
                  <a:t> </a:t>
                </a:r>
                <a:r>
                  <a:rPr lang="ru-RU" sz="2200" i="1" dirty="0"/>
                  <a:t>Из условия единичности дисперсии </a:t>
                </a:r>
                <a:endParaRPr lang="en-US" sz="2200" i="1" dirty="0" smtClean="0"/>
              </a:p>
              <a:p>
                <a:pPr lvl="1">
                  <a:spcBef>
                    <a:spcPts val="300"/>
                  </a:spcBef>
                </a:pPr>
                <a:r>
                  <a:rPr lang="ru-RU" sz="2200" i="1" dirty="0" smtClean="0"/>
                  <a:t>(</a:t>
                </a:r>
                <a:r>
                  <a:rPr lang="ru-RU" sz="2200" i="1" dirty="0"/>
                  <a:t>чтобы результаты функции активации был </a:t>
                </a:r>
                <a14:m>
                  <m:oMath xmlns:m="http://schemas.openxmlformats.org/officeDocument/2006/math">
                    <m:r>
                      <a:rPr lang="ru-RU" sz="2200" b="0" i="1" smtClean="0">
                        <a:latin typeface="Cambria Math"/>
                      </a:rPr>
                      <m:t>±1</m:t>
                    </m:r>
                  </m:oMath>
                </a14:m>
                <a:r>
                  <a:rPr lang="ru-RU" sz="2200" i="1" dirty="0"/>
                  <a:t> в </a:t>
                </a:r>
                <a:r>
                  <a:rPr lang="ru-RU" sz="2200" i="1" dirty="0" smtClean="0"/>
                  <a:t>среднем</a:t>
                </a:r>
                <a:r>
                  <a:rPr lang="en-US" sz="2200" i="1" dirty="0" smtClean="0"/>
                  <a:t>)</a:t>
                </a:r>
                <a:r>
                  <a:rPr lang="ru-RU" sz="2200" i="1" dirty="0" smtClean="0"/>
                  <a:t> </a:t>
                </a:r>
                <a:endParaRPr lang="ru-RU" sz="2200" i="1" dirty="0"/>
              </a:p>
              <a:p>
                <a:pPr marL="457200" lvl="1" indent="0"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latin typeface="Cambria Math"/>
                        </a:rPr>
                        <m:t>~</m:t>
                      </m:r>
                      <m:r>
                        <a:rPr lang="en-US" sz="2200" b="0" i="1" smtClean="0">
                          <a:latin typeface="Cambria Math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</a:rPr>
                                    <m:t>6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/>
                                        </a:rPr>
                                        <m:t>𝑖𝑛</m:t>
                                      </m:r>
                                      <m:r>
                                        <a:rPr lang="en-US" sz="2200" b="0" i="1" smtClean="0">
                                          <a:latin typeface="Cambria Math"/>
                                        </a:rPr>
                                        <m:t>+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en-US" sz="2200" b="0" i="1" smtClean="0">
                              <a:latin typeface="Cambria Math"/>
                            </a:rPr>
                            <m:t>,</m:t>
                          </m:r>
                          <m:f>
                            <m:fPr>
                              <m:type m:val="lin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6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𝑖𝑛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+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ru-RU" sz="2200" i="1" dirty="0"/>
              </a:p>
              <a:p>
                <a:pPr lvl="1">
                  <a:spcBef>
                    <a:spcPts val="300"/>
                  </a:spcBef>
                </a:pPr>
                <a:r>
                  <a:rPr lang="ru-RU" sz="2200" dirty="0"/>
                  <a:t>где </a:t>
                </a:r>
                <a:r>
                  <a:rPr lang="en-US" sz="2200" dirty="0"/>
                  <a:t>U – </a:t>
                </a:r>
                <a:r>
                  <a:rPr lang="ru-RU" sz="2200" dirty="0"/>
                  <a:t>равномерное распределение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wi</a:t>
                </a:r>
                <a:r>
                  <a:rPr lang="en-US" sz="2200" dirty="0"/>
                  <a:t> – </a:t>
                </a:r>
                <a:r>
                  <a:rPr lang="ru-RU" sz="2200" dirty="0"/>
                  <a:t>веса,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𝑖𝑛</m:t>
                        </m:r>
                      </m:sub>
                    </m:sSub>
                    <m:r>
                      <a:rPr lang="ru-RU" sz="2200" b="0" i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ru-RU" sz="2200" dirty="0"/>
                  <a:t> число входов и входов слоя</a:t>
                </a:r>
              </a:p>
              <a:p>
                <a:pPr>
                  <a:spcBef>
                    <a:spcPts val="300"/>
                  </a:spcBef>
                </a:pPr>
                <a:r>
                  <a:rPr lang="ru-RU" sz="2200" b="1" dirty="0"/>
                  <a:t>На практике также используют </a:t>
                </a:r>
              </a:p>
              <a:p>
                <a:pPr lvl="1">
                  <a:spcBef>
                    <a:spcPts val="3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~</m:t>
                    </m:r>
                    <m:r>
                      <a:rPr lang="en-US" sz="2200" b="0" i="1" smtClean="0">
                        <a:latin typeface="Cambria Math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sz="2200" b="0" i="1" smtClean="0">
                            <a:latin typeface="Cambria Math"/>
                          </a:rPr>
                          <m:t>,</m:t>
                        </m:r>
                        <m:f>
                          <m:fPr>
                            <m:type m:val="lin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2200" dirty="0"/>
                  <a:t>, </a:t>
                </a:r>
                <a:r>
                  <a:rPr lang="ru-RU" sz="2200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2200" dirty="0"/>
                  <a:t> - число нейронов в слое</a:t>
                </a:r>
                <a:r>
                  <a:rPr lang="ru-RU" sz="2200" dirty="0" smtClean="0"/>
                  <a:t>.</a:t>
                </a:r>
                <a:endParaRPr lang="ru-RU" sz="22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0137" y="836712"/>
                <a:ext cx="8558766" cy="5953730"/>
              </a:xfrm>
              <a:blipFill>
                <a:blip r:embed="rId2"/>
                <a:stretch>
                  <a:fillRect l="-855" t="-614" r="-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1402" y="266827"/>
            <a:ext cx="8409953" cy="497877"/>
          </a:xfrm>
        </p:spPr>
        <p:txBody>
          <a:bodyPr>
            <a:noAutofit/>
          </a:bodyPr>
          <a:lstStyle/>
          <a:p>
            <a:r>
              <a:rPr lang="ru-RU" sz="2800" b="1" dirty="0" smtClean="0"/>
              <a:t>Инициализация </a:t>
            </a:r>
            <a:r>
              <a:rPr lang="ru-RU" sz="2800" b="1" dirty="0"/>
              <a:t>весов</a:t>
            </a:r>
          </a:p>
        </p:txBody>
      </p:sp>
    </p:spTree>
    <p:extLst>
      <p:ext uri="{BB962C8B-B14F-4D97-AF65-F5344CB8AC3E}">
        <p14:creationId xmlns:p14="http://schemas.microsoft.com/office/powerpoint/2010/main" val="3530866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40137" y="962666"/>
                <a:ext cx="8558766" cy="582777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300"/>
                  </a:spcBef>
                </a:pPr>
                <a:r>
                  <a:rPr lang="ru-RU" sz="2200" b="1" dirty="0" smtClean="0"/>
                  <a:t>Инициализация </a:t>
                </a:r>
                <a:r>
                  <a:rPr lang="ru-RU" sz="2200" b="1" dirty="0" err="1"/>
                  <a:t>Ге</a:t>
                </a:r>
                <a:r>
                  <a:rPr lang="ru-RU" sz="2200" b="1" dirty="0"/>
                  <a:t> для функции активации </a:t>
                </a:r>
                <a:r>
                  <a:rPr lang="en-US" sz="2200" b="1" dirty="0" err="1"/>
                  <a:t>ReLU</a:t>
                </a:r>
                <a:endParaRPr lang="ru-RU" sz="2200" b="1" dirty="0"/>
              </a:p>
              <a:p>
                <a:pPr lvl="1">
                  <a:spcBef>
                    <a:spcPts val="3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~</m:t>
                    </m:r>
                    <m:r>
                      <a:rPr lang="en-US" sz="2200" b="0" i="1" smtClean="0">
                        <a:latin typeface="Cambria Math"/>
                      </a:rPr>
                      <m:t>𝑁</m:t>
                    </m:r>
                    <m:r>
                      <a:rPr lang="en-US" sz="2200" b="0" i="1" smtClean="0">
                        <a:latin typeface="Cambria Math"/>
                      </a:rPr>
                      <m:t>(0,</m:t>
                    </m:r>
                    <m:rad>
                      <m:radPr>
                        <m:deg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2200" b="0" i="1" smtClean="0">
                        <a:latin typeface="Cambria Math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lvl="1">
                  <a:spcBef>
                    <a:spcPts val="300"/>
                  </a:spcBef>
                </a:pPr>
                <a:r>
                  <a:rPr lang="ru-RU" sz="2200" dirty="0"/>
                  <a:t>где </a:t>
                </a:r>
                <a:r>
                  <a:rPr lang="en-US" sz="2200" dirty="0"/>
                  <a:t>N – </a:t>
                </a:r>
                <a:r>
                  <a:rPr lang="ru-RU" sz="2200" dirty="0"/>
                  <a:t>нормальное распределение со средним 0 и дисперсией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sz="2200" dirty="0"/>
              </a:p>
              <a:p>
                <a:pPr>
                  <a:spcBef>
                    <a:spcPts val="300"/>
                  </a:spcBef>
                </a:pPr>
                <a:r>
                  <a:rPr lang="ru-RU" sz="2200" b="1" dirty="0"/>
                  <a:t>Инициализация </a:t>
                </a:r>
                <a:r>
                  <a:rPr lang="en-US" sz="2200" b="1" dirty="0"/>
                  <a:t>Nguyen – </a:t>
                </a:r>
                <a:r>
                  <a:rPr lang="en-US" sz="2200" b="1" dirty="0" err="1"/>
                  <a:t>Widrow</a:t>
                </a:r>
                <a:r>
                  <a:rPr lang="ru-RU" sz="2200" b="1" dirty="0"/>
                  <a:t> </a:t>
                </a:r>
                <a:endParaRPr lang="ru-RU" sz="2200" b="0" i="1" dirty="0">
                  <a:latin typeface="Cambria Math"/>
                </a:endParaRPr>
              </a:p>
              <a:p>
                <a:pPr lvl="1">
                  <a:spcBef>
                    <a:spcPts val="3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r>
                      <a:rPr lang="en-US" sz="2200" b="0" i="1" smtClean="0">
                        <a:latin typeface="Cambria Math"/>
                      </a:rPr>
                      <m:t>𝛽</m:t>
                    </m:r>
                    <m:f>
                      <m:fPr>
                        <m:type m:val="li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𝑅𝑁𝐷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smtClean="0">
                                        <a:latin typeface="Cambria Math"/>
                                      </a:rPr>
                                      <m:t>𝑅𝑁𝐷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den>
                    </m:f>
                    <m:r>
                      <a:rPr lang="en-US" sz="2200" b="0" i="1" smtClean="0">
                        <a:latin typeface="Cambria Math"/>
                      </a:rPr>
                      <m:t>,   </m:t>
                    </m:r>
                  </m:oMath>
                </a14:m>
                <a:endParaRPr lang="en-US" sz="2200" dirty="0"/>
              </a:p>
              <a:p>
                <a:pPr lvl="1">
                  <a:spcBef>
                    <a:spcPts val="300"/>
                  </a:spcBef>
                </a:pPr>
                <a:r>
                  <a:rPr lang="ru-RU" sz="2200" dirty="0">
                    <a:latin typeface="+mj-lt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</a:rPr>
                      <m:t>𝛽</m:t>
                    </m:r>
                    <m:r>
                      <a:rPr lang="en-US" sz="2200" i="1">
                        <a:latin typeface="Cambria Math"/>
                      </a:rPr>
                      <m:t>=0.7 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/>
                          </a:rPr>
                          <m:t>𝑝</m:t>
                        </m:r>
                      </m:e>
                      <m:sup>
                        <m:r>
                          <a:rPr lang="en-US" sz="2200" i="1">
                            <a:latin typeface="Cambria Math"/>
                          </a:rPr>
                          <m:t>1/</m:t>
                        </m:r>
                        <m:r>
                          <a:rPr lang="en-US" sz="2200" i="1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ru-RU" sz="2200" b="0" i="0" smtClean="0">
                        <a:latin typeface="Cambria Math"/>
                      </a:rPr>
                      <m:t>,</m:t>
                    </m:r>
                  </m:oMath>
                </a14:m>
                <a:r>
                  <a:rPr lang="ru-RU" sz="2200" dirty="0">
                    <a:latin typeface="+mj-lt"/>
                  </a:rPr>
                  <a:t>  </a:t>
                </a:r>
                <a:r>
                  <a:rPr lang="en-US" sz="2200" dirty="0">
                    <a:latin typeface="+mj-lt"/>
                  </a:rPr>
                  <a:t>P- </a:t>
                </a:r>
                <a:r>
                  <a:rPr lang="ru-RU" sz="2200" dirty="0">
                    <a:latin typeface="+mj-lt"/>
                  </a:rPr>
                  <a:t>число нейронов, </a:t>
                </a:r>
                <a:r>
                  <a:rPr lang="en-US" sz="2200" dirty="0">
                    <a:latin typeface="+mj-lt"/>
                  </a:rPr>
                  <a:t>n-</a:t>
                </a:r>
                <a:r>
                  <a:rPr lang="ru-RU" sz="2200" dirty="0">
                    <a:latin typeface="+mj-lt"/>
                  </a:rPr>
                  <a:t>слоев,   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𝑅𝑁</m:t>
                    </m:r>
                    <m:r>
                      <a:rPr lang="en-US" sz="2200" b="0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−0.5,0.5</m:t>
                        </m:r>
                      </m:e>
                    </m:d>
                  </m:oMath>
                </a14:m>
                <a:endParaRPr lang="en-US" sz="2200" dirty="0">
                  <a:latin typeface="+mj-lt"/>
                </a:endParaRPr>
              </a:p>
              <a:p>
                <a:pPr>
                  <a:spcBef>
                    <a:spcPts val="300"/>
                  </a:spcBef>
                </a:pPr>
                <a:r>
                  <a:rPr lang="ru-RU" sz="2200" b="1" dirty="0">
                    <a:latin typeface="+mj-lt"/>
                  </a:rPr>
                  <a:t>Также возможны инициализации 0, 1 или другими случайными числами.</a:t>
                </a:r>
              </a:p>
              <a:p>
                <a:pPr>
                  <a:spcBef>
                    <a:spcPts val="300"/>
                  </a:spcBef>
                </a:pPr>
                <a:r>
                  <a:rPr lang="ru-RU" sz="2200" i="1" dirty="0"/>
                  <a:t>Использование нормализованной инициализации приводит к снижению насыщения нейронов и снижению переобучения.</a:t>
                </a: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0137" y="962666"/>
                <a:ext cx="8558766" cy="5827776"/>
              </a:xfrm>
              <a:blipFill>
                <a:blip r:embed="rId2"/>
                <a:stretch>
                  <a:fillRect l="-855" t="-732" r="-1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1402" y="266827"/>
            <a:ext cx="8409953" cy="497877"/>
          </a:xfrm>
        </p:spPr>
        <p:txBody>
          <a:bodyPr>
            <a:noAutofit/>
          </a:bodyPr>
          <a:lstStyle/>
          <a:p>
            <a:r>
              <a:rPr lang="ru-RU" sz="2800" b="1" dirty="0" smtClean="0"/>
              <a:t>Инициализация </a:t>
            </a:r>
            <a:r>
              <a:rPr lang="ru-RU" sz="2800" b="1" dirty="0"/>
              <a:t>весов</a:t>
            </a:r>
          </a:p>
        </p:txBody>
      </p:sp>
    </p:spTree>
    <p:extLst>
      <p:ext uri="{BB962C8B-B14F-4D97-AF65-F5344CB8AC3E}">
        <p14:creationId xmlns:p14="http://schemas.microsoft.com/office/powerpoint/2010/main" val="28874012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17500"/>
            <a:ext cx="8717830" cy="606425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dirty="0"/>
              <a:t>Методы снижения вероятности переобучения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5575" y="984250"/>
            <a:ext cx="8750410" cy="5702300"/>
          </a:xfrm>
        </p:spPr>
        <p:txBody>
          <a:bodyPr>
            <a:normAutofit/>
          </a:bodyPr>
          <a:lstStyle/>
          <a:p>
            <a:pPr marL="182563" lvl="1" indent="-182563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tabLst>
                <a:tab pos="450850" algn="l"/>
              </a:tabLst>
            </a:pPr>
            <a:r>
              <a:rPr lang="ru-RU" sz="2400" b="1" dirty="0"/>
              <a:t>Остаточное обучение</a:t>
            </a:r>
            <a:r>
              <a:rPr lang="ru-RU" sz="2400" dirty="0"/>
              <a:t>   Используется тождественный слой с единичными </a:t>
            </a:r>
            <a:r>
              <a:rPr lang="ru-RU" sz="2400" dirty="0" smtClean="0"/>
              <a:t>весами</a:t>
            </a:r>
            <a:endParaRPr lang="en-US" sz="2400" dirty="0" smtClean="0"/>
          </a:p>
          <a:p>
            <a:pPr marL="179388" lvl="1" indent="-179388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tabLst>
                <a:tab pos="179388" algn="l"/>
                <a:tab pos="450850" algn="l"/>
              </a:tabLst>
            </a:pPr>
            <a:r>
              <a:rPr lang="ru-RU" sz="2400" b="1" dirty="0" smtClean="0"/>
              <a:t>Расширение </a:t>
            </a:r>
            <a:r>
              <a:rPr lang="ru-RU" sz="2400" b="1" dirty="0"/>
              <a:t>выборки - </a:t>
            </a:r>
            <a:r>
              <a:rPr lang="ru-RU" sz="2400" dirty="0"/>
              <a:t>искусственное расширение обучающих данных их искаженными (зашумленными) версиями (</a:t>
            </a:r>
            <a:r>
              <a:rPr lang="ru-RU" sz="2400" b="1" dirty="0"/>
              <a:t>аугментация данных</a:t>
            </a:r>
            <a:r>
              <a:rPr lang="ru-RU" sz="2400" dirty="0"/>
              <a:t>).</a:t>
            </a:r>
          </a:p>
          <a:p>
            <a:pPr marL="179388" lvl="1" indent="-179388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tabLst>
                <a:tab pos="179388" algn="l"/>
                <a:tab pos="450850" algn="l"/>
              </a:tabLst>
            </a:pPr>
            <a:r>
              <a:rPr lang="ru-RU" sz="2400" dirty="0"/>
              <a:t> </a:t>
            </a:r>
            <a:r>
              <a:rPr lang="ru-RU" sz="2400" b="1" dirty="0"/>
              <a:t>метода статистических</a:t>
            </a:r>
            <a:r>
              <a:rPr lang="ru-RU" sz="2400" dirty="0"/>
              <a:t> </a:t>
            </a:r>
            <a:r>
              <a:rPr lang="ru-RU" sz="2400" b="1" dirty="0"/>
              <a:t>ансамблей</a:t>
            </a:r>
            <a:r>
              <a:rPr lang="ru-RU" sz="2400" dirty="0"/>
              <a:t> — использование нескольких копий сети с разной инициализацией.</a:t>
            </a:r>
          </a:p>
          <a:p>
            <a:pPr marL="179388" lvl="1" indent="-179388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tabLst>
                <a:tab pos="179388" algn="l"/>
                <a:tab pos="450850" algn="l"/>
              </a:tabLst>
            </a:pPr>
            <a:r>
              <a:rPr lang="ru-RU" sz="2400" b="1" dirty="0" err="1" smtClean="0"/>
              <a:t>Дообучение</a:t>
            </a:r>
            <a:r>
              <a:rPr lang="ru-RU" sz="2400" b="1" dirty="0" smtClean="0"/>
              <a:t> </a:t>
            </a:r>
            <a:r>
              <a:rPr lang="ru-RU" sz="2400" b="1" dirty="0"/>
              <a:t>верхних слоев сети </a:t>
            </a:r>
            <a:r>
              <a:rPr lang="ru-RU" sz="2400" dirty="0"/>
              <a:t>на специально выделенном наборе данных.</a:t>
            </a:r>
            <a:endParaRPr lang="en-US" sz="2400" dirty="0"/>
          </a:p>
          <a:p>
            <a:pPr marL="179388" lvl="1" indent="-179388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tabLst>
                <a:tab pos="179388" algn="l"/>
                <a:tab pos="450850" algn="l"/>
              </a:tabLst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7287334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17501"/>
            <a:ext cx="8717830" cy="517454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400" b="1" dirty="0" smtClean="0"/>
              <a:t>Остаточные </a:t>
            </a:r>
            <a:r>
              <a:rPr lang="ru-RU" sz="2400" b="1" dirty="0"/>
              <a:t>(тождественные) слои.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5575" y="834955"/>
            <a:ext cx="8750410" cy="585159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2200" b="1" dirty="0"/>
              <a:t>Проблема: </a:t>
            </a:r>
            <a:r>
              <a:rPr lang="ru-RU" sz="2200" dirty="0">
                <a:solidFill>
                  <a:srgbClr val="222222"/>
                </a:solidFill>
              </a:rPr>
              <a:t>качество модели растет до некоторого предела, а затем начинает падать из-за деградации сети ( то есть сети с меньшим числом слоев начинают показывать результаты лучше, чем сети с большим)..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2200" b="1" dirty="0">
                <a:solidFill>
                  <a:srgbClr val="222222"/>
                </a:solidFill>
              </a:rPr>
              <a:t>Решение проблемы </a:t>
            </a:r>
            <a:r>
              <a:rPr lang="ru-RU" sz="2200" dirty="0">
                <a:solidFill>
                  <a:srgbClr val="222222"/>
                </a:solidFill>
                <a:latin typeface="-apple-system"/>
              </a:rPr>
              <a:t>– </a:t>
            </a:r>
            <a:r>
              <a:rPr lang="ru-RU" sz="2200" b="1" dirty="0">
                <a:solidFill>
                  <a:srgbClr val="222222"/>
                </a:solidFill>
              </a:rPr>
              <a:t>тождественные слои.</a:t>
            </a:r>
          </a:p>
          <a:p>
            <a:pPr marL="285750" indent="-285750">
              <a:lnSpc>
                <a:spcPct val="100000"/>
              </a:lnSpc>
              <a:spcBef>
                <a:spcPts val="200"/>
              </a:spcBef>
            </a:pPr>
            <a:r>
              <a:rPr lang="ru-RU" sz="2200" dirty="0">
                <a:solidFill>
                  <a:srgbClr val="222222"/>
                </a:solidFill>
              </a:rPr>
              <a:t>градиент во время обратного распространения может проходить через тождественный слой беспрепятственно</a:t>
            </a:r>
          </a:p>
          <a:p>
            <a:pPr lvl="1">
              <a:spcBef>
                <a:spcPts val="200"/>
              </a:spcBef>
            </a:pPr>
            <a:r>
              <a:rPr lang="ru-RU" sz="2200" dirty="0">
                <a:solidFill>
                  <a:srgbClr val="222222"/>
                </a:solidFill>
              </a:rPr>
              <a:t>градиенты не будут затухать</a:t>
            </a:r>
          </a:p>
          <a:p>
            <a:pPr lvl="1">
              <a:spcBef>
                <a:spcPts val="200"/>
              </a:spcBef>
            </a:pPr>
            <a:r>
              <a:rPr lang="ru-RU" sz="2200" dirty="0">
                <a:solidFill>
                  <a:srgbClr val="222222"/>
                </a:solidFill>
              </a:rPr>
              <a:t>Сети, полученные стеканием большего количества слоев, — </a:t>
            </a:r>
            <a:r>
              <a:rPr lang="ru-RU" sz="2200" dirty="0" err="1">
                <a:solidFill>
                  <a:srgbClr val="222222"/>
                </a:solidFill>
              </a:rPr>
              <a:t>plain</a:t>
            </a:r>
            <a:r>
              <a:rPr lang="ru-RU" sz="2200" dirty="0">
                <a:solidFill>
                  <a:srgbClr val="222222"/>
                </a:solidFill>
              </a:rPr>
              <a:t>, или плоские сети.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solidFill>
                  <a:srgbClr val="222222"/>
                </a:solidFill>
              </a:rPr>
              <a:t/>
            </a:r>
            <a:br>
              <a:rPr lang="en-US" sz="1800" dirty="0">
                <a:solidFill>
                  <a:srgbClr val="222222"/>
                </a:solidFill>
              </a:rPr>
            </a:br>
            <a:endParaRPr lang="ru-RU" sz="1800" dirty="0">
              <a:solidFill>
                <a:srgbClr val="222222"/>
              </a:solidFill>
            </a:endParaRPr>
          </a:p>
          <a:p>
            <a:pPr marL="0" lvl="1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tabLst>
                <a:tab pos="179388" algn="l"/>
                <a:tab pos="450850" algn="l"/>
              </a:tabLst>
            </a:pPr>
            <a:endParaRPr lang="ru-RU" sz="2200" dirty="0"/>
          </a:p>
        </p:txBody>
      </p:sp>
      <p:pic>
        <p:nvPicPr>
          <p:cNvPr id="5" name="Picture 2" descr="https://habrastorage.org/files/036/377/10c/03637710c63249888426728a84acd08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383958"/>
            <a:ext cx="5260095" cy="244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ÐÐ°ÑÑÐ¸Ð½ÐºÐ¸ Ð¿Ð¾ Ð·Ð°Ð¿ÑÐ¾ÑÑ residual layer neural net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554210"/>
            <a:ext cx="1428750" cy="201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6735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habrastorage.org/files/7f5/1b2/912/7f51b291260847648bc9960b55dc25c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886" y="1700808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1327" y="288514"/>
            <a:ext cx="8717830" cy="559562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800" b="1" dirty="0" smtClean="0"/>
              <a:t>Расширение </a:t>
            </a:r>
            <a:r>
              <a:rPr lang="ru-RU" sz="2800" b="1" dirty="0"/>
              <a:t>выборки </a:t>
            </a:r>
            <a:endParaRPr lang="ru-RU" sz="24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6882" y="881509"/>
            <a:ext cx="7049414" cy="5664200"/>
          </a:xfrm>
        </p:spPr>
        <p:txBody>
          <a:bodyPr>
            <a:normAutofit/>
          </a:bodyPr>
          <a:lstStyle/>
          <a:p>
            <a:pPr marL="0" lvl="1" indent="0">
              <a:lnSpc>
                <a:spcPct val="110000"/>
              </a:lnSpc>
              <a:spcBef>
                <a:spcPts val="200"/>
              </a:spcBef>
              <a:buNone/>
              <a:tabLst>
                <a:tab pos="450850" algn="l"/>
              </a:tabLst>
            </a:pPr>
            <a:r>
              <a:rPr lang="ru-RU" sz="2200" b="1" dirty="0"/>
              <a:t>Методы </a:t>
            </a:r>
            <a:r>
              <a:rPr lang="ru-RU" sz="2200" b="1" dirty="0" err="1"/>
              <a:t>аугументации</a:t>
            </a:r>
            <a:r>
              <a:rPr lang="ru-RU" sz="2200" b="1" dirty="0"/>
              <a:t> </a:t>
            </a:r>
            <a:r>
              <a:rPr lang="en-US" sz="2200" dirty="0"/>
              <a:t>(data augmentation</a:t>
            </a:r>
            <a:r>
              <a:rPr lang="ru-RU" sz="2200" dirty="0"/>
              <a:t>)</a:t>
            </a:r>
            <a:r>
              <a:rPr lang="ru-RU" sz="2200" b="1" dirty="0"/>
              <a:t>:</a:t>
            </a:r>
          </a:p>
          <a:p>
            <a:pPr marL="266700" lvl="2" indent="-266700">
              <a:lnSpc>
                <a:spcPct val="110000"/>
              </a:lnSpc>
              <a:spcBef>
                <a:spcPts val="200"/>
              </a:spcBef>
              <a:tabLst>
                <a:tab pos="450850" algn="l"/>
              </a:tabLst>
            </a:pPr>
            <a:r>
              <a:rPr lang="ru-RU" sz="2200" i="1" dirty="0"/>
              <a:t>отражение</a:t>
            </a:r>
            <a:r>
              <a:rPr lang="ru-RU" sz="2200" dirty="0"/>
              <a:t>, </a:t>
            </a:r>
          </a:p>
          <a:p>
            <a:pPr marL="266700" lvl="2" indent="-266700">
              <a:lnSpc>
                <a:spcPct val="110000"/>
              </a:lnSpc>
              <a:spcBef>
                <a:spcPts val="200"/>
              </a:spcBef>
              <a:tabLst>
                <a:tab pos="450850" algn="l"/>
              </a:tabLst>
            </a:pPr>
            <a:r>
              <a:rPr lang="ru-RU" sz="2200" dirty="0"/>
              <a:t>Изменение яркости, контрастности </a:t>
            </a:r>
          </a:p>
          <a:p>
            <a:pPr marL="266700" lvl="2" indent="-266700">
              <a:lnSpc>
                <a:spcPct val="110000"/>
              </a:lnSpc>
              <a:spcBef>
                <a:spcPts val="200"/>
              </a:spcBef>
              <a:tabLst>
                <a:tab pos="450850" algn="l"/>
              </a:tabLst>
            </a:pPr>
            <a:r>
              <a:rPr lang="ru-RU" sz="2200" dirty="0"/>
              <a:t>использование простых фильтров (</a:t>
            </a:r>
            <a:r>
              <a:rPr lang="ru-RU" sz="2200" dirty="0" err="1"/>
              <a:t>напр.размытие</a:t>
            </a:r>
            <a:r>
              <a:rPr lang="ru-RU" sz="2200" dirty="0"/>
              <a:t>).</a:t>
            </a:r>
          </a:p>
          <a:p>
            <a:pPr marL="266700" lvl="2" indent="-266700">
              <a:lnSpc>
                <a:spcPct val="110000"/>
              </a:lnSpc>
              <a:spcBef>
                <a:spcPts val="200"/>
              </a:spcBef>
              <a:tabLst>
                <a:tab pos="450850" algn="l"/>
              </a:tabLst>
            </a:pPr>
            <a:r>
              <a:rPr lang="ru-RU" sz="2200" i="1" dirty="0"/>
              <a:t>случайное кадрирование </a:t>
            </a:r>
            <a:r>
              <a:rPr lang="ru-RU" sz="2200" dirty="0"/>
              <a:t>(</a:t>
            </a:r>
            <a:r>
              <a:rPr lang="ru-RU" sz="2200" dirty="0" err="1"/>
              <a:t>random</a:t>
            </a:r>
            <a:r>
              <a:rPr lang="ru-RU" sz="2200" dirty="0"/>
              <a:t> </a:t>
            </a:r>
            <a:r>
              <a:rPr lang="ru-RU" sz="2200" dirty="0" err="1"/>
              <a:t>crop</a:t>
            </a:r>
            <a:r>
              <a:rPr lang="ru-RU" sz="2200" dirty="0"/>
              <a:t>) </a:t>
            </a:r>
          </a:p>
          <a:p>
            <a:pPr marL="266700" lvl="2" indent="-266700">
              <a:lnSpc>
                <a:spcPct val="110000"/>
              </a:lnSpc>
              <a:spcBef>
                <a:spcPts val="200"/>
              </a:spcBef>
              <a:tabLst>
                <a:tab pos="450850" algn="l"/>
              </a:tabLst>
            </a:pPr>
            <a:r>
              <a:rPr lang="ru-RU" sz="2200" i="1" dirty="0"/>
              <a:t>изменение цвета</a:t>
            </a:r>
            <a:r>
              <a:rPr lang="ru-RU" sz="2200" dirty="0"/>
              <a:t> (</a:t>
            </a:r>
            <a:r>
              <a:rPr lang="ru-RU" sz="2200" dirty="0" err="1"/>
              <a:t>color</a:t>
            </a:r>
            <a:r>
              <a:rPr lang="ru-RU" sz="2200" dirty="0"/>
              <a:t> </a:t>
            </a:r>
            <a:r>
              <a:rPr lang="ru-RU" sz="2200" dirty="0" err="1"/>
              <a:t>jitter</a:t>
            </a:r>
            <a:r>
              <a:rPr lang="ru-RU" sz="2200" dirty="0"/>
              <a:t>)</a:t>
            </a:r>
          </a:p>
          <a:p>
            <a:pPr marL="266700" lvl="2" indent="-266700">
              <a:lnSpc>
                <a:spcPct val="110000"/>
              </a:lnSpc>
              <a:spcBef>
                <a:spcPts val="200"/>
              </a:spcBef>
              <a:tabLst>
                <a:tab pos="450850" algn="l"/>
              </a:tabLst>
            </a:pPr>
            <a:r>
              <a:rPr lang="ru-RU" sz="2200" dirty="0"/>
              <a:t>Зашумление</a:t>
            </a:r>
          </a:p>
          <a:p>
            <a:pPr marL="266700" lvl="2" indent="-266700">
              <a:lnSpc>
                <a:spcPct val="110000"/>
              </a:lnSpc>
              <a:spcBef>
                <a:spcPts val="200"/>
              </a:spcBef>
              <a:tabLst>
                <a:tab pos="450850" algn="l"/>
              </a:tabLst>
            </a:pPr>
            <a:r>
              <a:rPr lang="ru-RU" sz="2200" dirty="0"/>
              <a:t>Создание искусственных изображений с разными вариантами взаимодействия объектов или взаимодействия объектов и фона</a:t>
            </a:r>
          </a:p>
          <a:p>
            <a:pPr marL="266700" lvl="2" indent="-266700">
              <a:lnSpc>
                <a:spcPct val="110000"/>
              </a:lnSpc>
              <a:spcBef>
                <a:spcPts val="200"/>
              </a:spcBef>
              <a:tabLst>
                <a:tab pos="450850" algn="l"/>
              </a:tabLst>
            </a:pPr>
            <a:r>
              <a:rPr lang="ru-RU" sz="2200" dirty="0"/>
              <a:t>Изменение интенсивности </a:t>
            </a:r>
            <a:r>
              <a:rPr lang="en-US" sz="2200" dirty="0"/>
              <a:t>RGB </a:t>
            </a:r>
            <a:r>
              <a:rPr lang="ru-RU" sz="2200" dirty="0"/>
              <a:t>каналов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85057" y="5373216"/>
            <a:ext cx="8674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i="1" u="sng" dirty="0"/>
              <a:t>Расширенные выборки рационально проводить таким образом, чтобы </a:t>
            </a:r>
            <a:r>
              <a:rPr lang="ru-RU" sz="2400" b="1" i="1" u="sng" dirty="0" err="1"/>
              <a:t>дообучать</a:t>
            </a:r>
            <a:r>
              <a:rPr lang="ru-RU" sz="2400" b="1" i="1" u="sng" dirty="0"/>
              <a:t> сеть в случаях, когда она допускает наибольшее число ошибок.</a:t>
            </a:r>
          </a:p>
        </p:txBody>
      </p:sp>
    </p:spTree>
    <p:extLst>
      <p:ext uri="{BB962C8B-B14F-4D97-AF65-F5344CB8AC3E}">
        <p14:creationId xmlns:p14="http://schemas.microsoft.com/office/powerpoint/2010/main" val="638048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64363"/>
            <a:ext cx="8717830" cy="559562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800" b="1" dirty="0" smtClean="0"/>
              <a:t>Расширение </a:t>
            </a:r>
            <a:r>
              <a:rPr lang="ru-RU" sz="2800" b="1" dirty="0"/>
              <a:t>выборки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75" y="1385332"/>
            <a:ext cx="5735326" cy="1246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38" y="2632142"/>
            <a:ext cx="5638800" cy="1214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77155" y="176633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сдвиг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77155" y="2857823"/>
            <a:ext cx="99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поворот</a:t>
            </a:r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3958648"/>
            <a:ext cx="5715000" cy="128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10301" y="5479545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Блики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349856"/>
            <a:ext cx="5497513" cy="1182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300279" y="4101573"/>
            <a:ext cx="1806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Добавление</a:t>
            </a:r>
            <a:br>
              <a:rPr lang="ru-RU" dirty="0"/>
            </a:br>
            <a:r>
              <a:rPr lang="ru-RU" dirty="0"/>
              <a:t> объектов </a:t>
            </a:r>
            <a:br>
              <a:rPr lang="ru-RU" dirty="0"/>
            </a:br>
            <a:r>
              <a:rPr lang="ru-RU" dirty="0"/>
              <a:t>на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2036119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64363"/>
            <a:ext cx="8717830" cy="559562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800" b="1" dirty="0" smtClean="0"/>
              <a:t>Расширение </a:t>
            </a:r>
            <a:r>
              <a:rPr lang="ru-RU" sz="2800" b="1" dirty="0"/>
              <a:t>выборки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3743976"/>
            <a:ext cx="6245736" cy="134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2373313"/>
            <a:ext cx="6245736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219200"/>
            <a:ext cx="6240501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959755" y="1334591"/>
            <a:ext cx="16813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Создание </a:t>
            </a:r>
            <a:br>
              <a:rPr lang="ru-RU" dirty="0"/>
            </a:br>
            <a:r>
              <a:rPr lang="ru-RU" dirty="0"/>
              <a:t>искусственных </a:t>
            </a:r>
            <a:br>
              <a:rPr lang="ru-RU" dirty="0"/>
            </a:br>
            <a:r>
              <a:rPr lang="ru-RU" dirty="0"/>
              <a:t>изображений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45455" y="2619414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Варьирование фона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59755" y="4229468"/>
            <a:ext cx="1903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Разные варианты</a:t>
            </a:r>
            <a:br>
              <a:rPr lang="ru-RU" dirty="0"/>
            </a:br>
            <a:r>
              <a:rPr lang="ru-RU" dirty="0"/>
              <a:t>искусственных </a:t>
            </a:r>
            <a:br>
              <a:rPr lang="ru-RU" dirty="0"/>
            </a:br>
            <a:r>
              <a:rPr lang="ru-RU" dirty="0"/>
              <a:t>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38795269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17500"/>
            <a:ext cx="8717830" cy="606425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400" b="1" dirty="0" smtClean="0"/>
              <a:t>Вариация </a:t>
            </a:r>
            <a:r>
              <a:rPr lang="ru-RU" sz="2400" b="1" dirty="0"/>
              <a:t>размера ядра свертки (Сверточные сети)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5575" y="984250"/>
            <a:ext cx="8750410" cy="5702300"/>
          </a:xfrm>
        </p:spPr>
        <p:txBody>
          <a:bodyPr>
            <a:normAutofit fontScale="92500"/>
          </a:bodyPr>
          <a:lstStyle/>
          <a:p>
            <a:pPr marL="0" lvl="1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tabLst>
                <a:tab pos="179388" algn="l"/>
                <a:tab pos="450850" algn="l"/>
              </a:tabLst>
            </a:pPr>
            <a:r>
              <a:rPr lang="ru-RU" b="1" dirty="0"/>
              <a:t>Вариации размеров ядер</a:t>
            </a:r>
            <a:r>
              <a:rPr lang="ru-RU" dirty="0"/>
              <a:t>– понижение числа параметров сети на первых слоях должен быть выше, чем на последних</a:t>
            </a:r>
          </a:p>
          <a:p>
            <a:pPr marL="636588" lvl="2" indent="-1793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>
                <a:tab pos="179388" algn="l"/>
                <a:tab pos="450850" algn="l"/>
              </a:tabLst>
            </a:pPr>
            <a:r>
              <a:rPr lang="ru-RU" sz="2200" dirty="0"/>
              <a:t>вероятности переобучения выше на первых слоях так, как корреляция пикселей снижается со снижением размера изображения </a:t>
            </a:r>
          </a:p>
          <a:p>
            <a:pPr marL="1093788" lvl="3" indent="-1793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>
                <a:tab pos="179388" algn="l"/>
                <a:tab pos="450850" algn="l"/>
              </a:tabLst>
            </a:pPr>
            <a:r>
              <a:rPr lang="ru-RU" sz="2200" dirty="0"/>
              <a:t>(вероятность наличия новых особенностей </a:t>
            </a:r>
            <a:r>
              <a:rPr lang="en-US" sz="2200" dirty="0"/>
              <a:t>(features) </a:t>
            </a:r>
            <a:r>
              <a:rPr lang="ru-RU" sz="2200" dirty="0"/>
              <a:t>повышается на последних слоях).</a:t>
            </a:r>
          </a:p>
          <a:p>
            <a:pPr marL="179388" lvl="1" indent="-179388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tabLst>
                <a:tab pos="179388" algn="l"/>
                <a:tab pos="450850" algn="l"/>
              </a:tabLst>
            </a:pPr>
            <a:r>
              <a:rPr lang="ru-RU" sz="2200" b="1" dirty="0"/>
              <a:t>Замена одного ядра несколькими – </a:t>
            </a:r>
            <a:r>
              <a:rPr lang="ru-RU" sz="2200" dirty="0"/>
              <a:t>снижение вероятности переобучения.</a:t>
            </a:r>
          </a:p>
          <a:p>
            <a:pPr marL="179388" lvl="1" indent="-179388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tabLst>
                <a:tab pos="179388" algn="l"/>
                <a:tab pos="450850" algn="l"/>
              </a:tabLst>
            </a:pPr>
            <a:r>
              <a:rPr lang="ru-RU" sz="2200" b="1" dirty="0"/>
              <a:t>Замена </a:t>
            </a:r>
            <a:r>
              <a:rPr lang="ru-RU" sz="2200" b="1" dirty="0" err="1"/>
              <a:t>полносвязных</a:t>
            </a:r>
            <a:r>
              <a:rPr lang="ru-RU" sz="2200" b="1" dirty="0"/>
              <a:t> слоев </a:t>
            </a:r>
            <a:r>
              <a:rPr lang="ru-RU" sz="2200" b="1" dirty="0" err="1"/>
              <a:t>сверточными</a:t>
            </a:r>
            <a:r>
              <a:rPr lang="ru-RU" sz="2200" b="1" dirty="0"/>
              <a:t> </a:t>
            </a:r>
            <a:r>
              <a:rPr lang="ru-RU" sz="2200" dirty="0"/>
              <a:t>– снижение числа параметров в сети.</a:t>
            </a:r>
            <a:r>
              <a:rPr lang="ru-RU" sz="2200" b="1" dirty="0"/>
              <a:t> </a:t>
            </a:r>
          </a:p>
          <a:p>
            <a:pPr marL="179388" lvl="1" indent="-179388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tabLst>
                <a:tab pos="179388" algn="l"/>
                <a:tab pos="450850" algn="l"/>
              </a:tabLst>
            </a:pPr>
            <a:r>
              <a:rPr lang="ru-RU" sz="2200" b="1" dirty="0"/>
              <a:t>Замена части сверточных слоев </a:t>
            </a:r>
            <a:r>
              <a:rPr lang="ru-RU" sz="2200" b="1" dirty="0" err="1"/>
              <a:t>перцепторнами</a:t>
            </a:r>
            <a:r>
              <a:rPr lang="ru-RU" sz="2200" b="1" dirty="0"/>
              <a:t> (свертка 1х1) </a:t>
            </a:r>
            <a:r>
              <a:rPr lang="ru-RU" sz="2200" dirty="0"/>
              <a:t>– используется в предположении, что на начальных слоях ядра как правило избыточны – свертка – сворачивает слои в глубь – снижает размерность выхода слоя</a:t>
            </a:r>
          </a:p>
          <a:p>
            <a:pPr marL="179388" lvl="1" indent="-179388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tabLst>
                <a:tab pos="179388" algn="l"/>
                <a:tab pos="450850" algn="l"/>
              </a:tabLst>
            </a:pPr>
            <a:r>
              <a:rPr lang="ru-RU" sz="2200" b="1" dirty="0"/>
              <a:t>Создание промежуточных классификаторов –</a:t>
            </a:r>
            <a:r>
              <a:rPr lang="ru-RU" sz="2200" dirty="0"/>
              <a:t> лучше на верхних слоях, учет их результатов с определенным весом </a:t>
            </a:r>
          </a:p>
        </p:txBody>
      </p:sp>
    </p:spTree>
    <p:extLst>
      <p:ext uri="{BB962C8B-B14F-4D97-AF65-F5344CB8AC3E}">
        <p14:creationId xmlns:p14="http://schemas.microsoft.com/office/powerpoint/2010/main" val="39120690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300" y="318606"/>
            <a:ext cx="7886700" cy="577850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/>
              <a:t>Вспомогательная </a:t>
            </a:r>
            <a:r>
              <a:rPr lang="ru-RU" sz="3200" b="1" dirty="0" err="1"/>
              <a:t>автокодирующая</a:t>
            </a:r>
            <a:r>
              <a:rPr lang="ru-RU" sz="3200" b="1" dirty="0"/>
              <a:t> сеть </a:t>
            </a:r>
            <a:endParaRPr lang="en-US" sz="3200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317500" y="2694680"/>
            <a:ext cx="8496300" cy="3972820"/>
          </a:xfrm>
        </p:spPr>
        <p:txBody>
          <a:bodyPr>
            <a:normAutofit fontScale="92500" lnSpcReduction="20000"/>
          </a:bodyPr>
          <a:lstStyle/>
          <a:p>
            <a:pPr marL="266700" lvl="2">
              <a:lnSpc>
                <a:spcPct val="100000"/>
              </a:lnSpc>
              <a:spcBef>
                <a:spcPts val="0"/>
              </a:spcBef>
            </a:pPr>
            <a:r>
              <a:rPr lang="ru-RU" sz="1800" b="1" dirty="0" err="1"/>
              <a:t>Предобучение</a:t>
            </a:r>
            <a:r>
              <a:rPr lang="ru-RU" sz="1800" b="1" dirty="0"/>
              <a:t> (</a:t>
            </a:r>
            <a:r>
              <a:rPr lang="en-US" sz="1800" b="1" dirty="0"/>
              <a:t>stacked </a:t>
            </a:r>
            <a:r>
              <a:rPr lang="en-US" sz="1800" b="1" dirty="0" err="1"/>
              <a:t>autoencoders</a:t>
            </a:r>
            <a:r>
              <a:rPr lang="ru-RU" sz="1800" b="1" dirty="0"/>
              <a:t>)</a:t>
            </a:r>
          </a:p>
          <a:p>
            <a:pPr marL="723900" lvl="3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Обучение каждого слоя  нейронной сети без учителя с целью задать инициализацию весов.</a:t>
            </a:r>
          </a:p>
          <a:p>
            <a:pPr marL="723900" lvl="3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Процедура обучения:</a:t>
            </a:r>
          </a:p>
          <a:p>
            <a:pPr marL="1181100" lvl="4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Выбирается каждая пара слоев начиная с входного слоя</a:t>
            </a:r>
          </a:p>
          <a:p>
            <a:pPr marL="1181100" lvl="4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К паре добавляется виртуальный выходной слой – образуется </a:t>
            </a:r>
            <a:r>
              <a:rPr lang="ru-RU" dirty="0" err="1"/>
              <a:t>автокодировщик</a:t>
            </a:r>
            <a:r>
              <a:rPr lang="ru-RU" dirty="0"/>
              <a:t>.</a:t>
            </a:r>
          </a:p>
          <a:p>
            <a:pPr marL="1181100" lvl="4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Производится обучение весов слоя, виртуальный выходной слой убирается.</a:t>
            </a:r>
          </a:p>
          <a:p>
            <a:pPr marL="228600" lvl="4">
              <a:lnSpc>
                <a:spcPct val="100000"/>
              </a:lnSpc>
              <a:spcBef>
                <a:spcPts val="0"/>
              </a:spcBef>
            </a:pPr>
            <a:r>
              <a:rPr lang="ru-RU" b="1" dirty="0"/>
              <a:t>Снижение </a:t>
            </a:r>
            <a:r>
              <a:rPr lang="ru-RU" b="1" dirty="0" smtClean="0"/>
              <a:t>размерности</a:t>
            </a:r>
            <a:r>
              <a:rPr lang="ru-RU" b="1" dirty="0" smtClean="0"/>
              <a:t> </a:t>
            </a:r>
            <a:r>
              <a:rPr lang="ru-RU" b="1" dirty="0"/>
              <a:t>данных </a:t>
            </a:r>
          </a:p>
          <a:p>
            <a:pPr marL="685800" lvl="5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Проблема – степенной рост числа переменных от числа входов. </a:t>
            </a:r>
          </a:p>
          <a:p>
            <a:pPr marL="685800" lvl="5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Решение -</a:t>
            </a:r>
            <a:r>
              <a:rPr lang="ru-RU" dirty="0" err="1"/>
              <a:t>предобучение</a:t>
            </a:r>
            <a:r>
              <a:rPr lang="ru-RU" dirty="0"/>
              <a:t> слоев со сниженной размерностью при помощи </a:t>
            </a:r>
            <a:r>
              <a:rPr lang="ru-RU" dirty="0" err="1"/>
              <a:t>автокодировщика</a:t>
            </a:r>
            <a:r>
              <a:rPr lang="ru-RU" dirty="0"/>
              <a:t>.</a:t>
            </a:r>
          </a:p>
          <a:p>
            <a:pPr marL="685800" lvl="5">
              <a:lnSpc>
                <a:spcPct val="100000"/>
              </a:lnSpc>
              <a:spcBef>
                <a:spcPts val="0"/>
              </a:spcBef>
            </a:pPr>
            <a:r>
              <a:rPr lang="ru-RU" i="1" u="sng" dirty="0"/>
              <a:t>Экспериментируя с размером соля можно подобрать оптимальные вероятности </a:t>
            </a:r>
            <a:r>
              <a:rPr lang="ru-RU" i="1" u="sng" dirty="0" err="1"/>
              <a:t>дропаутов</a:t>
            </a:r>
            <a:r>
              <a:rPr lang="ru-RU" i="1" u="sng" dirty="0"/>
              <a:t>.</a:t>
            </a:r>
          </a:p>
          <a:p>
            <a:pPr marL="723900" lvl="3">
              <a:lnSpc>
                <a:spcPct val="100000"/>
              </a:lnSpc>
              <a:spcBef>
                <a:spcPts val="0"/>
              </a:spcBef>
            </a:pPr>
            <a:endParaRPr lang="ru-RU" sz="16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</p:txBody>
      </p:sp>
      <p:pic>
        <p:nvPicPr>
          <p:cNvPr id="8" name="Picture 7" descr="http://mechanoid.kiev.ua/content/neural-net-mlp-deep.html/pix/aed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019" y="928476"/>
            <a:ext cx="2284362" cy="173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82600" y="905616"/>
            <a:ext cx="6959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b="1" dirty="0"/>
              <a:t>Шумоподавление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Процедура обучения:</a:t>
            </a:r>
          </a:p>
          <a:p>
            <a:pPr lvl="2"/>
            <a:r>
              <a:rPr lang="ru-RU" dirty="0"/>
              <a:t>Создается слой накладывающий шум  или напр., обнуляющий часть входов задача сети восстановить исходный образ</a:t>
            </a:r>
          </a:p>
          <a:p>
            <a:pPr marL="723900" lvl="2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После обучения слой шумов можно убрать</a:t>
            </a:r>
          </a:p>
        </p:txBody>
      </p:sp>
    </p:spTree>
    <p:extLst>
      <p:ext uri="{BB962C8B-B14F-4D97-AF65-F5344CB8AC3E}">
        <p14:creationId xmlns:p14="http://schemas.microsoft.com/office/powerpoint/2010/main" val="12891760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77850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err="1"/>
              <a:t>Автокодирующая</a:t>
            </a:r>
            <a:r>
              <a:rPr lang="ru-RU" sz="2400" b="1" dirty="0"/>
              <a:t> сеть </a:t>
            </a:r>
            <a:endParaRPr lang="en-US" sz="2400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304800" y="977900"/>
            <a:ext cx="6667500" cy="5676900"/>
          </a:xfrm>
        </p:spPr>
        <p:txBody>
          <a:bodyPr>
            <a:normAutofit/>
          </a:bodyPr>
          <a:lstStyle/>
          <a:p>
            <a:r>
              <a:rPr lang="ru-RU" sz="2000" b="1" i="1" dirty="0" err="1"/>
              <a:t>Автокодировщик</a:t>
            </a:r>
            <a:r>
              <a:rPr lang="ru-RU" sz="2000" b="1" i="1" dirty="0"/>
              <a:t> – это алгоритм машинного обучения без учителя основанный на нейронной сети, который преобразует входные данные большой размерности в представление малой размерности.</a:t>
            </a:r>
          </a:p>
          <a:p>
            <a:r>
              <a:rPr lang="ru-RU" sz="2000" dirty="0"/>
              <a:t>Принцип работы в операциях кодирования и декодирования информации с условием, что данные не должны просто копироваться.</a:t>
            </a:r>
          </a:p>
          <a:p>
            <a:r>
              <a:rPr lang="ru-RU" sz="1800" dirty="0"/>
              <a:t> </a:t>
            </a:r>
            <a:r>
              <a:rPr lang="ru-RU" sz="2000" dirty="0"/>
              <a:t>условие может быть реализовано за счет уменьшения или увеличения размерности внутренних слоев сети, использование нелинейных функций активации и методов регуляризации.</a:t>
            </a:r>
          </a:p>
          <a:p>
            <a:r>
              <a:rPr lang="ru-RU" sz="2000" dirty="0"/>
              <a:t>На практике </a:t>
            </a:r>
            <a:r>
              <a:rPr lang="ru-RU" sz="2000" dirty="0" err="1"/>
              <a:t>автокодировщики</a:t>
            </a:r>
            <a:r>
              <a:rPr lang="ru-RU" sz="2000" dirty="0"/>
              <a:t> часто используют для извлечения таких признаков из данных, которые в итоге позволяют уменьшить ошибку при последующем обучении с учителем</a:t>
            </a:r>
            <a:r>
              <a:rPr lang="ru-RU" sz="1800" dirty="0"/>
              <a:t>.</a:t>
            </a:r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endParaRPr lang="en-US" sz="1800" dirty="0"/>
          </a:p>
          <a:p>
            <a:endParaRPr lang="ru-RU" sz="18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862" y="787401"/>
            <a:ext cx="1784401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833426" y="4850638"/>
            <a:ext cx="1531874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457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18961"/>
            <a:ext cx="7886700" cy="492125"/>
          </a:xfrm>
        </p:spPr>
        <p:txBody>
          <a:bodyPr>
            <a:noAutofit/>
          </a:bodyPr>
          <a:lstStyle/>
          <a:p>
            <a:r>
              <a:rPr lang="ru-RU" sz="2400" b="1" dirty="0"/>
              <a:t>Проблемы регрессии плохо обусловленных данных. Регуляризация.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2"/>
              <p:cNvSpPr txBox="1">
                <a:spLocks/>
              </p:cNvSpPr>
              <p:nvPr/>
            </p:nvSpPr>
            <p:spPr>
              <a:xfrm>
                <a:off x="628651" y="886056"/>
                <a:ext cx="5782802" cy="54194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 b="1" dirty="0"/>
                  <a:t>1. </a:t>
                </a:r>
                <a:r>
                  <a:rPr lang="ru-RU" sz="1800" b="1" dirty="0"/>
                  <a:t>Регуляризация по Тихонову </a:t>
                </a:r>
                <a:r>
                  <a:rPr lang="en-US" sz="1800" b="1" dirty="0"/>
                  <a:t>(L2 </a:t>
                </a:r>
                <a:r>
                  <a:rPr lang="ru-RU" sz="1800" b="1" dirty="0"/>
                  <a:t>регуляризация)</a:t>
                </a:r>
                <a:r>
                  <a:rPr lang="en-US" sz="1800" b="1" dirty="0"/>
                  <a:t>. </a:t>
                </a:r>
                <a:endParaRPr lang="ru-RU" sz="1800" b="1" dirty="0"/>
              </a:p>
              <a:p>
                <a:pPr marL="0" indent="0">
                  <a:buNone/>
                </a:pPr>
                <a:r>
                  <a:rPr lang="ru-RU" sz="1700" dirty="0"/>
                  <a:t>Постановка задачи*: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 </a:t>
                </a:r>
              </a:p>
              <a:p>
                <a:pPr marL="0" indent="0">
                  <a:buNone/>
                </a:pPr>
                <a:r>
                  <a:rPr lang="ru-RU" sz="1800" dirty="0"/>
                  <a:t>где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dirty="0"/>
                  <a:t> </a:t>
                </a:r>
                <a:r>
                  <a:rPr lang="ru-RU" sz="1800" dirty="0"/>
                  <a:t>– описывает регуляризацию.</a:t>
                </a:r>
              </a:p>
              <a:p>
                <a:pPr marL="0" indent="0" algn="ctr">
                  <a:buNone/>
                </a:pPr>
                <a:r>
                  <a:rPr lang="ru-RU" sz="1700" dirty="0"/>
                  <a:t>Решение: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𝑤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  <m:r>
                                <a:rPr lang="ru-RU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  <m:r>
                                <a:rPr lang="en-US" sz="1800" b="1" i="1" smtClean="0">
                                  <a:latin typeface="Cambria Math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𝑦</m:t>
                      </m:r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где </a:t>
                </a:r>
                <a:r>
                  <a:rPr lang="en-US" sz="1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– </a:t>
                </a:r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единичная матица.</a:t>
                </a:r>
              </a:p>
              <a:p>
                <a:pPr marL="0" indent="0" algn="ctr">
                  <a:spcBef>
                    <a:spcPts val="600"/>
                  </a:spcBef>
                  <a:buNone/>
                </a:pPr>
                <a:r>
                  <a:rPr lang="ru-RU" sz="1800" dirty="0"/>
                  <a:t> число обусловленности будет равно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1800" dirty="0">
                  <a:latin typeface="Cambria Math" panose="02040503050406030204" pitchFamily="18" charset="0"/>
                </a:endParaRPr>
              </a:p>
              <a:p>
                <a:pPr marL="0" indent="0" algn="ctr">
                  <a:spcBef>
                    <a:spcPts val="600"/>
                  </a:spcBef>
                  <a:buNone/>
                </a:pPr>
                <a:endParaRPr lang="ru-RU" sz="1800" dirty="0">
                  <a:latin typeface="Cambria Math" panose="02040503050406030204" pitchFamily="18" charset="0"/>
                </a:endParaRPr>
              </a:p>
              <a:p>
                <a:pPr marL="0" indent="0" algn="ctr">
                  <a:spcBef>
                    <a:spcPts val="1800"/>
                  </a:spcBef>
                  <a:buNone/>
                </a:pPr>
                <a:r>
                  <a:rPr lang="en-US" sz="1800" b="1" dirty="0"/>
                  <a:t>2. </a:t>
                </a:r>
                <a:r>
                  <a:rPr lang="ru-RU" sz="1800" b="1" dirty="0"/>
                  <a:t>Регуляризация </a:t>
                </a:r>
                <a:r>
                  <a:rPr lang="en-US" sz="1800" b="1" dirty="0"/>
                  <a:t>LASSO (LASSO = least absolute shrinkage and selection operator</a:t>
                </a:r>
                <a:r>
                  <a:rPr lang="ru-RU" sz="1800" b="1" dirty="0"/>
                  <a:t>, </a:t>
                </a:r>
                <a:r>
                  <a:rPr lang="en-US" sz="1800" b="1" dirty="0"/>
                  <a:t>L1 </a:t>
                </a:r>
                <a:r>
                  <a:rPr lang="ru-RU" sz="1800" b="1" dirty="0"/>
                  <a:t>регуляризация)</a:t>
                </a:r>
                <a:r>
                  <a:rPr lang="en-US" sz="1800" b="1" dirty="0"/>
                  <a:t>. </a:t>
                </a:r>
              </a:p>
              <a:p>
                <a:pPr marL="0" indent="0">
                  <a:buNone/>
                </a:pPr>
                <a:r>
                  <a:rPr lang="ru-RU" sz="1700" dirty="0"/>
                  <a:t>Постановка задачи: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den>
                    </m:f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"/>
                                      </m:r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M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ru-RU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ru-RU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:r>
                  <a:rPr lang="ru-RU" sz="1800" dirty="0"/>
                  <a:t>Задача не имеет аналитического решения. Только численные, </a:t>
                </a:r>
                <a:br>
                  <a:rPr lang="ru-RU" sz="1800" dirty="0"/>
                </a:br>
                <a:r>
                  <a:rPr lang="ru-RU" sz="1800" dirty="0"/>
                  <a:t>например методом градиентного спуска</a:t>
                </a:r>
              </a:p>
              <a:p>
                <a:pPr marL="0" indent="0" algn="ctr">
                  <a:buNone/>
                </a:pPr>
                <a:r>
                  <a:rPr lang="ru-RU" sz="1800" dirty="0"/>
                  <a:t>Достоинство метода для данного примера </a:t>
                </a:r>
                <a:br>
                  <a:rPr lang="ru-RU" sz="1800" dirty="0"/>
                </a:br>
                <a:r>
                  <a:rPr lang="ru-RU" sz="1800" dirty="0"/>
                  <a:t>– все коэффициенты выше 3 будут нули.</a:t>
                </a:r>
              </a:p>
              <a:p>
                <a:pPr marL="0" indent="0" algn="ctr">
                  <a:buNone/>
                </a:pPr>
                <a:r>
                  <a:rPr lang="ru-RU" sz="1800" dirty="0"/>
                  <a:t>Методы позволяют снизить вероятность переобучения.</a:t>
                </a:r>
              </a:p>
            </p:txBody>
          </p:sp>
        </mc:Choice>
        <mc:Fallback xmlns="">
          <p:sp>
            <p:nvSpPr>
              <p:cNvPr id="9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86056"/>
                <a:ext cx="7710403" cy="5419494"/>
              </a:xfrm>
              <a:prstGeom prst="rect">
                <a:avLst/>
              </a:prstGeom>
              <a:blipFill rotWithShape="1">
                <a:blip r:embed="rId2"/>
                <a:stretch>
                  <a:fillRect l="-554" t="-1575" r="-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s://habrastorage.org/files/ed9/1d8/040/ed91d804084046b9aa8f57fd3941f86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76" y="811086"/>
            <a:ext cx="2557206" cy="237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habrastorage.org/files/bf0/025/160/bf0025160260474db10907412587d5a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453" y="3627311"/>
            <a:ext cx="2495429" cy="231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242888" y="6333702"/>
                <a:ext cx="8458200" cy="4060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*</a:t>
                </a:r>
                <a:r>
                  <a:rPr lang="ru-RU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В общем случае возможна постановка вида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Г</m:t>
                                </m:r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ru-RU" sz="1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ru-RU" sz="1400" b="0" i="0" dirty="0">
                    <a:ea typeface="Cambria Math" panose="02040503050406030204" pitchFamily="18" charset="0"/>
                  </a:rPr>
                  <a:t>где</a:t>
                </a:r>
                <a:r>
                  <a:rPr lang="en-US" sz="1400" b="0" i="0" dirty="0">
                    <a:ea typeface="Cambria Math" panose="02040503050406030204" pitchFamily="18" charset="0"/>
                  </a:rPr>
                  <a:t> </a:t>
                </a:r>
                <a:r>
                  <a:rPr lang="ru-RU" sz="1400" b="0" i="0" dirty="0">
                    <a:ea typeface="Cambria Math" panose="02040503050406030204" pitchFamily="18" charset="0"/>
                  </a:rPr>
                  <a:t>Г -некоторая матрица коэффициентов</a:t>
                </a:r>
                <a14:m>
                  <m:oMath xmlns:m="http://schemas.openxmlformats.org/officeDocument/2006/math">
                    <m:r>
                      <a:rPr lang="ru-RU" sz="1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ru-RU" sz="14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endParaRPr lang="ru-RU" baseline="300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6333701"/>
                <a:ext cx="11277600" cy="406073"/>
              </a:xfrm>
              <a:prstGeom prst="rect">
                <a:avLst/>
              </a:prstGeom>
              <a:blipFill rotWithShape="0">
                <a:blip r:embed="rId5"/>
                <a:stretch>
                  <a:fillRect l="-432" t="-8955" b="-134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01251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670" y="364362"/>
            <a:ext cx="8717830" cy="616365"/>
          </a:xfrm>
        </p:spPr>
        <p:txBody>
          <a:bodyPr>
            <a:noAutofit/>
          </a:bodyPr>
          <a:lstStyle/>
          <a:p>
            <a:pPr marL="0" lvl="1" indent="0" algn="ctr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dirty="0"/>
              <a:t>Методы снижения вероятности переобучения</a:t>
            </a:r>
            <a:r>
              <a:rPr lang="en-US" sz="2200" b="1" dirty="0"/>
              <a:t>. </a:t>
            </a:r>
            <a:r>
              <a:rPr lang="ru-RU" sz="2200" b="1" dirty="0"/>
              <a:t>Вариационная оптимизация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3188" y="1066800"/>
            <a:ext cx="8634222" cy="5522536"/>
          </a:xfrm>
        </p:spPr>
        <p:txBody>
          <a:bodyPr>
            <a:normAutofit/>
          </a:bodyPr>
          <a:lstStyle/>
          <a:p>
            <a:pPr marL="0" lvl="1" indent="0">
              <a:lnSpc>
                <a:spcPct val="110000"/>
              </a:lnSpc>
              <a:spcBef>
                <a:spcPts val="0"/>
              </a:spcBef>
              <a:buNone/>
              <a:tabLst>
                <a:tab pos="450850" algn="l"/>
              </a:tabLst>
            </a:pPr>
            <a:r>
              <a:rPr lang="ru-RU" sz="2200" b="1" dirty="0"/>
              <a:t>Вариационная оптимизация (редукция связей) </a:t>
            </a:r>
            <a:r>
              <a:rPr lang="ru-RU" sz="2200" dirty="0"/>
              <a:t>– обнуление бесполезных весов (вышедших в насыщение или мало изменяющихся), </a:t>
            </a:r>
            <a:endParaRPr lang="en-US" sz="2200" dirty="0"/>
          </a:p>
          <a:p>
            <a:pPr marL="363538" lvl="1" indent="-182563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i="1" dirty="0"/>
              <a:t>Методы оптимального прореживания</a:t>
            </a:r>
            <a:r>
              <a:rPr lang="en-US" sz="2200" b="1" i="1" dirty="0"/>
              <a:t> </a:t>
            </a:r>
            <a:r>
              <a:rPr lang="en-US" sz="2200" i="1" dirty="0"/>
              <a:t>– </a:t>
            </a:r>
            <a:r>
              <a:rPr lang="ru-RU" sz="2200" i="1" dirty="0"/>
              <a:t>оптимизация весов методом Лагранжа </a:t>
            </a:r>
          </a:p>
          <a:p>
            <a:pPr marL="811213" lvl="2" indent="-182563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i="1" dirty="0"/>
              <a:t>обнуление нейронов с минимальным множителем </a:t>
            </a:r>
            <a:r>
              <a:rPr lang="ru-RU" i="1" dirty="0" err="1"/>
              <a:t>лагранжа</a:t>
            </a:r>
            <a:r>
              <a:rPr lang="ru-RU" i="1" dirty="0"/>
              <a:t>.</a:t>
            </a:r>
          </a:p>
          <a:p>
            <a:pPr marL="363538" lvl="1" indent="-182563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200" b="1" dirty="0"/>
              <a:t>Метод  маскирующих слоев (М на картинке) </a:t>
            </a:r>
            <a:r>
              <a:rPr lang="en-US" sz="2200" b="1" dirty="0"/>
              <a:t> </a:t>
            </a:r>
            <a:r>
              <a:rPr lang="en-US" sz="2200" dirty="0"/>
              <a:t>M=(</a:t>
            </a:r>
            <a:r>
              <a:rPr lang="el-GR" sz="2200" dirty="0"/>
              <a:t>β1,β2,…,β</a:t>
            </a:r>
            <a:r>
              <a:rPr lang="en-US" sz="2200" dirty="0"/>
              <a:t>n). </a:t>
            </a:r>
            <a:endParaRPr lang="ru-RU" sz="2200" dirty="0"/>
          </a:p>
          <a:p>
            <a:pPr marL="811213" lvl="2" indent="-182563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100" dirty="0"/>
              <a:t>Функция слоя  – умножение каждого </a:t>
            </a:r>
            <a:r>
              <a:rPr lang="en-US" sz="2100" dirty="0"/>
              <a:t>x </a:t>
            </a:r>
            <a:r>
              <a:rPr lang="ru-RU" sz="2100" dirty="0"/>
              <a:t>на  </a:t>
            </a:r>
            <a:r>
              <a:rPr lang="el-GR" sz="2100" dirty="0"/>
              <a:t>β</a:t>
            </a:r>
            <a:r>
              <a:rPr lang="ru-RU" sz="2100" dirty="0"/>
              <a:t> и регуляризация </a:t>
            </a:r>
            <a:r>
              <a:rPr lang="en-US" sz="2100" dirty="0"/>
              <a:t>L1</a:t>
            </a:r>
            <a:r>
              <a:rPr lang="ru-RU" sz="2100" dirty="0"/>
              <a:t>. </a:t>
            </a:r>
          </a:p>
          <a:p>
            <a:pPr marL="1096963" lvl="3" indent="-182563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r>
              <a:rPr lang="ru-RU" sz="2000" dirty="0"/>
              <a:t>Если в результате </a:t>
            </a:r>
            <a:r>
              <a:rPr lang="el-GR" sz="2000" dirty="0"/>
              <a:t>β</a:t>
            </a:r>
            <a:r>
              <a:rPr lang="ru-RU" sz="2000" dirty="0"/>
              <a:t>i больше определённого порога, то веса нейрона умножаются на </a:t>
            </a:r>
            <a:r>
              <a:rPr lang="el-GR" sz="2000" dirty="0"/>
              <a:t> β</a:t>
            </a:r>
            <a:r>
              <a:rPr lang="ru-RU" sz="2000" dirty="0"/>
              <a:t>i, если меньше, то веса обнуляются.</a:t>
            </a:r>
          </a:p>
          <a:p>
            <a:pPr marL="182563" lvl="1" indent="-182563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endParaRPr lang="en-US" sz="1800" dirty="0"/>
          </a:p>
          <a:p>
            <a:pPr marL="182563" lvl="1" indent="-182563">
              <a:lnSpc>
                <a:spcPct val="110000"/>
              </a:lnSpc>
              <a:spcBef>
                <a:spcPts val="0"/>
              </a:spcBef>
              <a:tabLst>
                <a:tab pos="450850" algn="l"/>
              </a:tabLst>
            </a:pPr>
            <a:endParaRPr lang="ru-RU" sz="1800" dirty="0"/>
          </a:p>
        </p:txBody>
      </p:sp>
      <p:pic>
        <p:nvPicPr>
          <p:cNvPr id="2050" name="Picture 2" descr="https://habrastorage.org/webt/sv/ch/ye/svchyedbpgcgy5pqef0w2e6kc9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33" y="5114275"/>
            <a:ext cx="3457576" cy="156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habrastorage.org/webt/ox/on/fi/oxonfibtmtq9lye1otygkyxcw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37" y="5462072"/>
            <a:ext cx="3948994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130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Ансамбли </a:t>
            </a:r>
            <a:r>
              <a:rPr lang="ru-RU" sz="2800" b="1" dirty="0"/>
              <a:t>глубоких сетей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825240"/>
          </a:xfrm>
        </p:spPr>
        <p:txBody>
          <a:bodyPr>
            <a:noAutofit/>
          </a:bodyPr>
          <a:lstStyle/>
          <a:p>
            <a:pPr fontAlgn="base">
              <a:lnSpc>
                <a:spcPct val="120000"/>
              </a:lnSpc>
              <a:spcBef>
                <a:spcPts val="0"/>
              </a:spcBef>
            </a:pPr>
            <a:r>
              <a:rPr lang="ru-RU" sz="2200" dirty="0"/>
              <a:t>Ансамблевые методы - совместное обучение нескольких моделей. </a:t>
            </a:r>
          </a:p>
          <a:p>
            <a:pPr lvl="1" fontAlgn="base">
              <a:lnSpc>
                <a:spcPct val="120000"/>
              </a:lnSpc>
              <a:spcBef>
                <a:spcPts val="0"/>
              </a:spcBef>
            </a:pPr>
            <a:r>
              <a:rPr lang="ru-RU" sz="2200" dirty="0"/>
              <a:t>Ансамбли могут быть точнее отдельных моделей. </a:t>
            </a: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400" b="1" dirty="0"/>
              <a:t>Модели с одинаковыми </a:t>
            </a:r>
            <a:r>
              <a:rPr lang="ru-RU" sz="2400" b="1" dirty="0" err="1"/>
              <a:t>гиперпараметрами</a:t>
            </a:r>
            <a:r>
              <a:rPr lang="ru-RU" sz="2400" b="1" dirty="0"/>
              <a:t> и различной инициализацией</a:t>
            </a:r>
          </a:p>
          <a:p>
            <a:pPr lvl="1" fontAlgn="base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С помощью </a:t>
            </a:r>
            <a:r>
              <a:rPr lang="ru-RU" dirty="0" err="1"/>
              <a:t>валидации</a:t>
            </a:r>
            <a:r>
              <a:rPr lang="ru-RU" dirty="0"/>
              <a:t> подбирается лучший набор </a:t>
            </a:r>
            <a:r>
              <a:rPr lang="ru-RU" dirty="0" err="1"/>
              <a:t>гиперпараметров</a:t>
            </a:r>
            <a:endParaRPr lang="ru-RU" dirty="0"/>
          </a:p>
          <a:p>
            <a:pPr lvl="1" fontAlgn="base"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Обучается несколько моделей с одним набором </a:t>
            </a:r>
            <a:r>
              <a:rPr lang="ru-RU" dirty="0" err="1"/>
              <a:t>гиперпараметров</a:t>
            </a:r>
            <a:r>
              <a:rPr lang="ru-RU" dirty="0"/>
              <a:t> (лучшим), но с различной случайной инициализацией. </a:t>
            </a:r>
          </a:p>
          <a:p>
            <a:pPr fontAlgn="base">
              <a:lnSpc>
                <a:spcPct val="120000"/>
              </a:lnSpc>
              <a:spcBef>
                <a:spcPts val="1200"/>
              </a:spcBef>
            </a:pPr>
            <a:r>
              <a:rPr lang="ru-RU" sz="2200" i="1" dirty="0"/>
              <a:t>Недостаток подхода - источником разнообразия служит только инициализация (то есть разнообразие случайно).</a:t>
            </a:r>
          </a:p>
        </p:txBody>
      </p:sp>
    </p:spTree>
    <p:extLst>
      <p:ext uri="{BB962C8B-B14F-4D97-AF65-F5344CB8AC3E}">
        <p14:creationId xmlns:p14="http://schemas.microsoft.com/office/powerpoint/2010/main" val="1759796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Ансамбли </a:t>
            </a:r>
            <a:r>
              <a:rPr lang="ru-RU" sz="2800" b="1" dirty="0"/>
              <a:t>глубоких сетей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825240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ru-RU" sz="2200" b="1" dirty="0"/>
              <a:t>Модели с различными </a:t>
            </a:r>
            <a:r>
              <a:rPr lang="ru-RU" sz="2200" b="1" dirty="0" err="1"/>
              <a:t>гиперпараметрами</a:t>
            </a:r>
            <a:endParaRPr lang="ru-RU" sz="2200" b="1" dirty="0"/>
          </a:p>
          <a:p>
            <a:pPr fontAlgn="base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ru-RU" sz="2200" dirty="0"/>
              <a:t>С помощью </a:t>
            </a:r>
            <a:r>
              <a:rPr lang="ru-RU" sz="2200" dirty="0" err="1"/>
              <a:t>валидации</a:t>
            </a:r>
            <a:r>
              <a:rPr lang="ru-RU" sz="2200" dirty="0"/>
              <a:t> подбирается несколько лучших наборов </a:t>
            </a:r>
            <a:r>
              <a:rPr lang="ru-RU" sz="2200" dirty="0" err="1"/>
              <a:t>гиперпараметров</a:t>
            </a:r>
            <a:r>
              <a:rPr lang="ru-RU" sz="2200" dirty="0"/>
              <a:t> и объединяются в ансамбль моделей 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ru-RU" sz="2200" dirty="0"/>
              <a:t>Также для ансамбля можно выбрать несколько предварительно обученных передовых моделей.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ru-RU" sz="2200" dirty="0"/>
              <a:t>Подход не требует дополнительного обучения модели.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ru-RU" sz="2200" dirty="0"/>
              <a:t>Недостаток - опасность включения в ансамбль неоптимальных моделей. 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484494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Ансамбли </a:t>
            </a:r>
            <a:r>
              <a:rPr lang="ru-RU" sz="2800" b="1" dirty="0"/>
              <a:t>глубоких сетей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825240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2200" b="1" dirty="0"/>
              <a:t>Различные стадии обучения одной модели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sz="2400" dirty="0"/>
              <a:t>Объедение в ансамбль различных стадии обучения одной модели (</a:t>
            </a:r>
            <a:r>
              <a:rPr lang="ru-RU" sz="2400" dirty="0" err="1"/>
              <a:t>checkpoint</a:t>
            </a:r>
            <a:r>
              <a:rPr lang="ru-RU" sz="2400" dirty="0"/>
              <a:t>), например, после каждой эпохи. </a:t>
            </a:r>
          </a:p>
          <a:p>
            <a:pPr lvl="1" fontAlgn="base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ru-RU" dirty="0"/>
              <a:t>подход не обеспечивает большого разнообразия, но на практике может дать достаточно хорошие результаты.</a:t>
            </a:r>
          </a:p>
          <a:p>
            <a:pPr lvl="1" fontAlgn="base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ru-RU" dirty="0"/>
              <a:t>Подход полезен, когда процесс обучения является очень требовательным к ресурсам</a:t>
            </a:r>
          </a:p>
        </p:txBody>
      </p:sp>
    </p:spTree>
    <p:extLst>
      <p:ext uri="{BB962C8B-B14F-4D97-AF65-F5344CB8AC3E}">
        <p14:creationId xmlns:p14="http://schemas.microsoft.com/office/powerpoint/2010/main" val="1951264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7794" y="413131"/>
            <a:ext cx="7986713" cy="501650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Логистическая регрессия (классификация)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28651" y="1000125"/>
                <a:ext cx="6479381" cy="51768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sz="1800" dirty="0"/>
                  <a:t>1. Линейной разделимая выборка</a:t>
                </a:r>
              </a:p>
              <a:p>
                <a:pPr marL="0" indent="0">
                  <a:buNone/>
                </a:pPr>
                <a:r>
                  <a:rPr lang="ru-RU" sz="1800" dirty="0"/>
                  <a:t>Если набор признаков можно разделить на два класса, так чтобы не какие из признаков не попадали в оба класса одновременно, то выборка называется линейно разделимой.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𝑠𝑖𝑛𝑔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800" b="0" dirty="0"/>
              </a:p>
              <a:p>
                <a:pPr marL="0" indent="0">
                  <a:buNone/>
                </a:pPr>
                <a:r>
                  <a:rPr lang="ru-RU" sz="1800" dirty="0"/>
                  <a:t>где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sz="18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ru-RU" sz="1800" b="0" i="0" smtClean="0">
                        <a:latin typeface="Cambria Math" panose="02040503050406030204" pitchFamily="18" charset="0"/>
                      </a:rPr>
                      <m:t>ответ классификатора</m:t>
                    </m:r>
                  </m:oMath>
                </a14:m>
                <a:endParaRPr lang="ru-RU" sz="1800" dirty="0"/>
              </a:p>
              <a:p>
                <a:pPr marL="0" indent="0">
                  <a:buNone/>
                </a:pPr>
                <a:r>
                  <a:rPr lang="ru-RU" sz="1800" dirty="0"/>
                  <a:t>2. Логистическая регрессия</a:t>
                </a:r>
              </a:p>
              <a:p>
                <a:pPr marL="0" indent="0">
                  <a:buNone/>
                </a:pPr>
                <a:r>
                  <a:rPr lang="ru-RU" sz="1800" dirty="0"/>
                  <a:t>Логистическая регрессия - частный случай линейного классификатора, обладающий "умением" – прогнозировать вероятность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1800" dirty="0"/>
                  <a:t> отнесения примера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/>
                  <a:t> к классу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ru-RU" sz="1800" dirty="0"/>
                  <a:t>где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)=1/(1+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ru-RU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– </a:t>
                </a:r>
                <a:r>
                  <a:rPr lang="ru-RU" sz="1800" dirty="0"/>
                  <a:t>функция </a:t>
                </a:r>
                <a:r>
                  <a:rPr lang="ru-RU" sz="1800" dirty="0" err="1"/>
                  <a:t>сигмоид</a:t>
                </a:r>
                <a:r>
                  <a:rPr lang="ru-RU" sz="1800" dirty="0"/>
                  <a:t>.</a:t>
                </a:r>
              </a:p>
              <a:p>
                <a:pPr marL="0" indent="0">
                  <a:buNone/>
                </a:pPr>
                <a:r>
                  <a:rPr lang="ru-RU" sz="1800" dirty="0"/>
                  <a:t>Функция </a:t>
                </a:r>
                <a:r>
                  <a:rPr lang="ru-RU" sz="1800" dirty="0" err="1"/>
                  <a:t>сигмоида</a:t>
                </a:r>
                <a:r>
                  <a:rPr lang="ru-RU" sz="1800" dirty="0"/>
                  <a:t> прогнозирует шансы попадания в один из двух классов (0 и 1).</a:t>
                </a:r>
              </a:p>
              <a:p>
                <a:pPr marL="0" indent="0">
                  <a:buNone/>
                </a:pPr>
                <a:r>
                  <a:rPr lang="ru-RU" sz="1700" dirty="0"/>
                  <a:t>Например, в задаче кредитного </a:t>
                </a:r>
                <a:r>
                  <a:rPr lang="ru-RU" sz="1700" dirty="0" err="1"/>
                  <a:t>скоринга</a:t>
                </a:r>
                <a:r>
                  <a:rPr lang="ru-RU" sz="1700" dirty="0"/>
                  <a:t>, традиционно применяется логистическая регрессия, часто прогнозируют вероятность невозврата кредита (p=1 или возврата </a:t>
                </a:r>
                <a:r>
                  <a:rPr lang="en-US" sz="1700" dirty="0"/>
                  <a:t>p</a:t>
                </a:r>
                <a:r>
                  <a:rPr lang="ru-RU" sz="1700" dirty="0"/>
                  <a:t>=0). Как правило попадание задается порогом, например </a:t>
                </a:r>
                <a:r>
                  <a:rPr lang="en-US" sz="1700" dirty="0"/>
                  <a:t>P=0.15.</a:t>
                </a:r>
                <a:r>
                  <a:rPr lang="ru-RU" sz="1700" dirty="0"/>
                  <a:t> </a:t>
                </a:r>
              </a:p>
              <a:p>
                <a:r>
                  <a:rPr lang="ru-RU" sz="1800" dirty="0"/>
                  <a:t>Обычно размещается на последнем уровне даже самых глубоких нейронных сетей: когда </a:t>
                </a:r>
                <a:r>
                  <a:rPr lang="ru-RU" sz="1800" dirty="0" err="1"/>
                  <a:t>всепризнаки</a:t>
                </a:r>
                <a:r>
                  <a:rPr lang="ru-RU" sz="1800" dirty="0"/>
                  <a:t> выделены, нужно в итоге на них сделать какой-то классификатор</a:t>
                </a:r>
                <a:endParaRPr lang="ru-RU" sz="17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0125"/>
                <a:ext cx="8639175" cy="5176838"/>
              </a:xfrm>
              <a:blipFill rotWithShape="1">
                <a:blip r:embed="rId2"/>
                <a:stretch>
                  <a:fillRect l="-635" t="-1531" r="-917" b="-9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https://habrastorage.org/files/77b/af8/55c/77baf855c84a4ba9a851060ec7ae6ec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900208"/>
            <a:ext cx="1931194" cy="245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habrastorage.org/files/f7d/20b/5e3/f7d20b5e309b4931bd2cac6c56df852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49" y="3951923"/>
            <a:ext cx="1838775" cy="175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800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498" y="176912"/>
            <a:ext cx="7986713" cy="769493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Логическая регрессия. Функции активации</a:t>
            </a:r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880" y="3139126"/>
            <a:ext cx="7799832" cy="335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956" y="4939645"/>
            <a:ext cx="2055637" cy="1167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46" y="946405"/>
            <a:ext cx="5499853" cy="3738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898" y="1321251"/>
            <a:ext cx="3129699" cy="7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72899" y="1018095"/>
            <a:ext cx="290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Самоорганизующиеся сесть</a:t>
            </a:r>
          </a:p>
        </p:txBody>
      </p:sp>
      <p:pic>
        <p:nvPicPr>
          <p:cNvPr id="5122" name="Picture 2" descr="https://neuronus.com/images/theory/ins/24052015/0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497" y="2658601"/>
            <a:ext cx="1714500" cy="31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987400" y="2257970"/>
            <a:ext cx="290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Радиальная сеть</a:t>
            </a:r>
          </a:p>
        </p:txBody>
      </p:sp>
    </p:spTree>
    <p:extLst>
      <p:ext uri="{BB962C8B-B14F-4D97-AF65-F5344CB8AC3E}">
        <p14:creationId xmlns:p14="http://schemas.microsoft.com/office/powerpoint/2010/main" val="2226205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19804" y="1772816"/>
            <a:ext cx="7772400" cy="1470025"/>
          </a:xfrm>
        </p:spPr>
        <p:txBody>
          <a:bodyPr/>
          <a:lstStyle/>
          <a:p>
            <a:r>
              <a:rPr lang="ru-RU" dirty="0" smtClean="0"/>
              <a:t>Методы градиентного спуска – метод оптимизации весов НС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Лекция – </a:t>
            </a:r>
          </a:p>
          <a:p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Проблемы обучения нейронных сетей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ru-RU" sz="2800" dirty="0"/>
              <a:t>Основы нейронных сетей.</a:t>
            </a: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5102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3001</Words>
  <Application>Microsoft Office PowerPoint</Application>
  <PresentationFormat>Экран (4:3)</PresentationFormat>
  <Paragraphs>498</Paragraphs>
  <Slides>63</Slides>
  <Notes>1</Notes>
  <HiddenSlides>4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63</vt:i4>
      </vt:variant>
    </vt:vector>
  </HeadingPairs>
  <TitlesOfParts>
    <vt:vector size="68" baseType="lpstr">
      <vt:lpstr>-apple-system</vt:lpstr>
      <vt:lpstr>Arial</vt:lpstr>
      <vt:lpstr>Calibri</vt:lpstr>
      <vt:lpstr>Cambria Math</vt:lpstr>
      <vt:lpstr>Тема Office</vt:lpstr>
      <vt:lpstr>Основы нейронных сетей.</vt:lpstr>
      <vt:lpstr>Методы регрессии – основа работы нейронных сетей</vt:lpstr>
      <vt:lpstr>Линейная Регрессия – самый простой алгоритм машинного обучения </vt:lpstr>
      <vt:lpstr>Метод наименьших квадратов</vt:lpstr>
      <vt:lpstr>Проблемы регрессии плохо обусловленных данных. Регуляризация.</vt:lpstr>
      <vt:lpstr>Проблемы регрессии плохо обусловленных данных. Регуляризация.</vt:lpstr>
      <vt:lpstr>Логистическая регрессия (классификация)</vt:lpstr>
      <vt:lpstr>Логическая регрессия. Функции активации</vt:lpstr>
      <vt:lpstr>Методы градиентного спуска – метод оптимизации весов НС</vt:lpstr>
      <vt:lpstr>Метод градиентного спуска (SGD)</vt:lpstr>
      <vt:lpstr>Метод градиентного спуска (SGD)</vt:lpstr>
      <vt:lpstr>Метод градиентного спуска. Разновидности метода</vt:lpstr>
      <vt:lpstr>Специальные методы градиентного спуска в нейронных сетях. </vt:lpstr>
      <vt:lpstr>Специальные методы градиентного спуска в нейронных сетях. </vt:lpstr>
      <vt:lpstr>Презентация PowerPoint</vt:lpstr>
      <vt:lpstr>Презентация PowerPoint</vt:lpstr>
      <vt:lpstr>Метод градиентного спуска. Обучение нейронных сетей</vt:lpstr>
      <vt:lpstr>Метод градиентного спуска. Обучение нейронных сетей</vt:lpstr>
      <vt:lpstr>Алгоритм обратного распространения ошибки – основной метод обучения нейронных сетей</vt:lpstr>
      <vt:lpstr>методом обратного распространения ошибки  (back propagation)</vt:lpstr>
      <vt:lpstr>методом обратного распространения ошибки  (back propagation)</vt:lpstr>
      <vt:lpstr>методом обратного распространения ошибки  (back propagation)</vt:lpstr>
      <vt:lpstr>методом обратного распространения ошибки  (back propagation)</vt:lpstr>
      <vt:lpstr>методом обратного распространения ошибки  (back propagation)</vt:lpstr>
      <vt:lpstr>Теорема сходимости НС (Теорема Новика)</vt:lpstr>
      <vt:lpstr>Проблемы градиентного спуска = проблемы данных</vt:lpstr>
      <vt:lpstr>Проблема плохой обусловленности данных</vt:lpstr>
      <vt:lpstr>Проблема затухающего градиента</vt:lpstr>
      <vt:lpstr>Проблема переобучения (over fitting).</vt:lpstr>
      <vt:lpstr>Другие проблемы обучения нейронных сетей</vt:lpstr>
      <vt:lpstr>Особенности подготовки данных в НС</vt:lpstr>
      <vt:lpstr>Особенности подготовки данных</vt:lpstr>
      <vt:lpstr>Особенности подготовки данных</vt:lpstr>
      <vt:lpstr>Особенности подготовки данных</vt:lpstr>
      <vt:lpstr>Особенности подготовки данных. Сбалансированность выборки.</vt:lpstr>
      <vt:lpstr>Использование валидационной выборки</vt:lpstr>
      <vt:lpstr>Использование валидационной выборки. Выборки анализируемой и черного ящика.</vt:lpstr>
      <vt:lpstr>Использование дообучения</vt:lpstr>
      <vt:lpstr>Функции потерь, активации и оценки качества</vt:lpstr>
      <vt:lpstr>Метрики оценки качества обучения нейронной сети.</vt:lpstr>
      <vt:lpstr>Функции потерь (ошибки). Регрессионные </vt:lpstr>
      <vt:lpstr>Функции ошибки. Дискретные </vt:lpstr>
      <vt:lpstr>Методы снижения основной проблемы НС - переобучения</vt:lpstr>
      <vt:lpstr>Функция активации ReLU</vt:lpstr>
      <vt:lpstr>Методы снижения вероятности переобучения</vt:lpstr>
      <vt:lpstr>Ограничение нормы весов</vt:lpstr>
      <vt:lpstr>Регуляризация</vt:lpstr>
      <vt:lpstr>Нормализация мини-батча</vt:lpstr>
      <vt:lpstr>Другие методы</vt:lpstr>
      <vt:lpstr>Инициализация весов</vt:lpstr>
      <vt:lpstr>Инициализация весов</vt:lpstr>
      <vt:lpstr>Методы снижения вероятности переобучения</vt:lpstr>
      <vt:lpstr>Остаточные (тождественные) слои.</vt:lpstr>
      <vt:lpstr>Расширение выборки </vt:lpstr>
      <vt:lpstr>Расширение выборки </vt:lpstr>
      <vt:lpstr>Расширение выборки </vt:lpstr>
      <vt:lpstr>Вариация размера ядра свертки (Сверточные сети)</vt:lpstr>
      <vt:lpstr>Вспомогательная автокодирующая сеть </vt:lpstr>
      <vt:lpstr>Автокодирующая сеть </vt:lpstr>
      <vt:lpstr>Методы снижения вероятности переобучения. Вариационная оптимизация</vt:lpstr>
      <vt:lpstr>Ансамбли глубоких сетей</vt:lpstr>
      <vt:lpstr>Ансамбли глубоких сетей</vt:lpstr>
      <vt:lpstr>Ансамбли глубоких сетей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нейронных сетей.</dc:title>
  <dc:creator>RonkinMV</dc:creator>
  <cp:lastModifiedBy>Ronkin</cp:lastModifiedBy>
  <cp:revision>30</cp:revision>
  <dcterms:created xsi:type="dcterms:W3CDTF">2018-10-29T08:47:17Z</dcterms:created>
  <dcterms:modified xsi:type="dcterms:W3CDTF">2019-11-14T05:18:20Z</dcterms:modified>
</cp:coreProperties>
</file>